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3" r:id="rId9"/>
    <p:sldId id="262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539" y="383178"/>
            <a:ext cx="10572000" cy="2077592"/>
          </a:xfrm>
        </p:spPr>
        <p:txBody>
          <a:bodyPr/>
          <a:lstStyle/>
          <a:p>
            <a:pPr algn="ctr"/>
            <a:r>
              <a:rPr lang="en-US" dirty="0" smtClean="0"/>
              <a:t>Decimal 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4868" y="2393004"/>
            <a:ext cx="442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the following base-ten model.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39431"/>
              </p:ext>
            </p:extLst>
          </p:nvPr>
        </p:nvGraphicFramePr>
        <p:xfrm>
          <a:off x="1380246" y="3073759"/>
          <a:ext cx="2715100" cy="22959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1510">
                  <a:extLst>
                    <a:ext uri="{9D8B030D-6E8A-4147-A177-3AD203B41FA5}">
                      <a16:colId xmlns:a16="http://schemas.microsoft.com/office/drawing/2014/main" val="1145025162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3427664405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1283510504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1142815715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328768743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769464980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490746532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2057199199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1973087062"/>
                    </a:ext>
                  </a:extLst>
                </a:gridCol>
                <a:gridCol w="271510">
                  <a:extLst>
                    <a:ext uri="{9D8B030D-6E8A-4147-A177-3AD203B41FA5}">
                      <a16:colId xmlns:a16="http://schemas.microsoft.com/office/drawing/2014/main" val="2023057651"/>
                    </a:ext>
                  </a:extLst>
                </a:gridCol>
              </a:tblGrid>
              <a:tr h="22959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91261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68894" y="3015074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fraction is shown in the model?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66047" y="3540867"/>
                <a:ext cx="505267" cy="610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6047" y="3540867"/>
                <a:ext cx="505267" cy="6108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468894" y="4270352"/>
            <a:ext cx="512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decimal is shown in the model below?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66047" y="48530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0.7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8894" y="5435688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you say this number?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37744" y="601835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Seven Tenths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6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7" y="2247088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and the following base-ten model.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43530"/>
              </p:ext>
            </p:extLst>
          </p:nvPr>
        </p:nvGraphicFramePr>
        <p:xfrm>
          <a:off x="1448340" y="3112851"/>
          <a:ext cx="2695640" cy="23540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9564">
                  <a:extLst>
                    <a:ext uri="{9D8B030D-6E8A-4147-A177-3AD203B41FA5}">
                      <a16:colId xmlns:a16="http://schemas.microsoft.com/office/drawing/2014/main" val="1239617777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3909319580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689170210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1712170747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693217441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3454346119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4233546550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114351311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1062650642"/>
                    </a:ext>
                  </a:extLst>
                </a:gridCol>
                <a:gridCol w="269564">
                  <a:extLst>
                    <a:ext uri="{9D8B030D-6E8A-4147-A177-3AD203B41FA5}">
                      <a16:colId xmlns:a16="http://schemas.microsoft.com/office/drawing/2014/main" val="2392921511"/>
                    </a:ext>
                  </a:extLst>
                </a:gridCol>
              </a:tblGrid>
              <a:tr h="235246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34522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232661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695863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959074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449887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6732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11519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178323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68993"/>
                  </a:ext>
                </a:extLst>
              </a:tr>
              <a:tr h="2354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14935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41203" y="2197470"/>
            <a:ext cx="4299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fraction is shown in the model?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3264" y="2663307"/>
                <a:ext cx="63350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264" y="2663307"/>
                <a:ext cx="633507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915555" y="3410207"/>
            <a:ext cx="432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decimal is shown in the model?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83264" y="385200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0.38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5555" y="4332179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you say this number?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83002" y="4899276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Thirty-Eight Hundredths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9143" y="5478755"/>
            <a:ext cx="433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percent is shown in the model?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96088" y="601901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38%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2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000" y="4424995"/>
            <a:ext cx="5577658" cy="201168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6" y="4424996"/>
            <a:ext cx="5936343" cy="201167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24" y="2264228"/>
            <a:ext cx="5577659" cy="1872343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315" y="2259670"/>
            <a:ext cx="5936343" cy="187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6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245" y="148045"/>
            <a:ext cx="10571998" cy="1053736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are decimal fractions?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923" y="1691367"/>
            <a:ext cx="10554574" cy="13672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Decimal </a:t>
            </a:r>
            <a:r>
              <a:rPr lang="en-US" dirty="0"/>
              <a:t>Fractions </a:t>
            </a:r>
            <a:r>
              <a:rPr lang="en-US" dirty="0" smtClean="0"/>
              <a:t>are fractions that have </a:t>
            </a:r>
            <a:r>
              <a:rPr lang="en-US" dirty="0"/>
              <a:t>denominators that are multiples of 10</a:t>
            </a:r>
            <a:r>
              <a:rPr lang="en-US" dirty="0" smtClean="0"/>
              <a:t>. They can be written as a fraction, decimal, or percent.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1923" y="3631474"/>
            <a:ext cx="1004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These are decimal fractions…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4585" y="4588313"/>
                <a:ext cx="1402080" cy="95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585" y="4588313"/>
                <a:ext cx="1402080" cy="9596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20975" y="4589980"/>
                <a:ext cx="716863" cy="9580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975" y="4589980"/>
                <a:ext cx="716863" cy="9580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88440" y="4573667"/>
                <a:ext cx="930062" cy="9995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440" y="4573667"/>
                <a:ext cx="930062" cy="9995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73353" y="4652484"/>
                <a:ext cx="745397" cy="867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353" y="4652484"/>
                <a:ext cx="745397" cy="8673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17757" y="4643122"/>
                <a:ext cx="745397" cy="8767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757" y="4643122"/>
                <a:ext cx="745397" cy="8767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028949" y="4652484"/>
                <a:ext cx="745397" cy="867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949" y="4652484"/>
                <a:ext cx="745397" cy="8673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2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36187"/>
            <a:ext cx="10571998" cy="1281451"/>
          </a:xfrm>
        </p:spPr>
        <p:txBody>
          <a:bodyPr/>
          <a:lstStyle/>
          <a:p>
            <a:pPr algn="ctr"/>
            <a:r>
              <a:rPr lang="en-US" dirty="0"/>
              <a:t>Task 2: Represent the following fractions using base-ten models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02340" y="2859932"/>
                <a:ext cx="50526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340" y="2859932"/>
                <a:ext cx="505267" cy="6127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04303"/>
              </p:ext>
            </p:extLst>
          </p:nvPr>
        </p:nvGraphicFramePr>
        <p:xfrm>
          <a:off x="903590" y="3793996"/>
          <a:ext cx="2082800" cy="19165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0461878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6114657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13622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693881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745565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57964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026228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67508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41730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6504109"/>
                    </a:ext>
                  </a:extLst>
                </a:gridCol>
              </a:tblGrid>
              <a:tr h="19165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0464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40884" y="2953291"/>
                <a:ext cx="320601" cy="519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884" y="2953291"/>
                <a:ext cx="320601" cy="519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83806"/>
              </p:ext>
            </p:extLst>
          </p:nvPr>
        </p:nvGraphicFramePr>
        <p:xfrm>
          <a:off x="3559785" y="3793995"/>
          <a:ext cx="2082800" cy="19165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50400446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846611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19062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066115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670949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262287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68414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885778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923444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53248569"/>
                    </a:ext>
                  </a:extLst>
                </a:gridCol>
              </a:tblGrid>
              <a:tr h="19165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8409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81736" y="2946686"/>
                <a:ext cx="448841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736" y="2946686"/>
                <a:ext cx="448841" cy="525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40245"/>
              </p:ext>
            </p:extLst>
          </p:nvPr>
        </p:nvGraphicFramePr>
        <p:xfrm>
          <a:off x="6215980" y="3793995"/>
          <a:ext cx="2344380" cy="19165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4438">
                  <a:extLst>
                    <a:ext uri="{9D8B030D-6E8A-4147-A177-3AD203B41FA5}">
                      <a16:colId xmlns:a16="http://schemas.microsoft.com/office/drawing/2014/main" val="2080238475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798704954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4121681401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1953228987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1092221594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3642215175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2007802032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390303035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2492592799"/>
                    </a:ext>
                  </a:extLst>
                </a:gridCol>
                <a:gridCol w="234438">
                  <a:extLst>
                    <a:ext uri="{9D8B030D-6E8A-4147-A177-3AD203B41FA5}">
                      <a16:colId xmlns:a16="http://schemas.microsoft.com/office/drawing/2014/main" val="1133056805"/>
                    </a:ext>
                  </a:extLst>
                </a:gridCol>
              </a:tblGrid>
              <a:tr h="1916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113340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7866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323542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9216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022691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037270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15024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496153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732772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26601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970850" y="2953291"/>
                <a:ext cx="448841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0850" y="2953291"/>
                <a:ext cx="448841" cy="525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52917"/>
              </p:ext>
            </p:extLst>
          </p:nvPr>
        </p:nvGraphicFramePr>
        <p:xfrm>
          <a:off x="9172738" y="3793995"/>
          <a:ext cx="2203087" cy="19165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99864771"/>
                    </a:ext>
                  </a:extLst>
                </a:gridCol>
                <a:gridCol w="227399">
                  <a:extLst>
                    <a:ext uri="{9D8B030D-6E8A-4147-A177-3AD203B41FA5}">
                      <a16:colId xmlns:a16="http://schemas.microsoft.com/office/drawing/2014/main" val="2452254534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1112577108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852186699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2937625658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1517973831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577608240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2760241543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2893541127"/>
                    </a:ext>
                  </a:extLst>
                </a:gridCol>
                <a:gridCol w="220926">
                  <a:extLst>
                    <a:ext uri="{9D8B030D-6E8A-4147-A177-3AD203B41FA5}">
                      <a16:colId xmlns:a16="http://schemas.microsoft.com/office/drawing/2014/main" val="2092729288"/>
                    </a:ext>
                  </a:extLst>
                </a:gridCol>
              </a:tblGrid>
              <a:tr h="1916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63784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059586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49811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765677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564946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8705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235089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108195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805790"/>
                  </a:ext>
                </a:extLst>
              </a:tr>
              <a:tr h="191653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37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86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65370"/>
            <a:ext cx="10571998" cy="1252268"/>
          </a:xfrm>
        </p:spPr>
        <p:txBody>
          <a:bodyPr/>
          <a:lstStyle/>
          <a:p>
            <a:r>
              <a:rPr lang="en-US" dirty="0"/>
              <a:t>Task 2: Represent the following fractions using base-ten models.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78221" y="2937752"/>
                <a:ext cx="44884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221" y="2937752"/>
                <a:ext cx="448841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11272" y="2937751"/>
                <a:ext cx="44884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272" y="2937751"/>
                <a:ext cx="448841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27608"/>
              </p:ext>
            </p:extLst>
          </p:nvPr>
        </p:nvGraphicFramePr>
        <p:xfrm>
          <a:off x="2208321" y="3657419"/>
          <a:ext cx="2588640" cy="22180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8864">
                  <a:extLst>
                    <a:ext uri="{9D8B030D-6E8A-4147-A177-3AD203B41FA5}">
                      <a16:colId xmlns:a16="http://schemas.microsoft.com/office/drawing/2014/main" val="2627614572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3003980011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2022344757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1499333324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1282842277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1934198792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2486567816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1011322091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903345509"/>
                    </a:ext>
                  </a:extLst>
                </a:gridCol>
                <a:gridCol w="258864">
                  <a:extLst>
                    <a:ext uri="{9D8B030D-6E8A-4147-A177-3AD203B41FA5}">
                      <a16:colId xmlns:a16="http://schemas.microsoft.com/office/drawing/2014/main" val="390117217"/>
                    </a:ext>
                  </a:extLst>
                </a:gridCol>
              </a:tblGrid>
              <a:tr h="221809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494241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05760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438840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656122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80675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119092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16007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537152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102970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72674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7694"/>
              </p:ext>
            </p:extLst>
          </p:nvPr>
        </p:nvGraphicFramePr>
        <p:xfrm>
          <a:off x="6348375" y="3657419"/>
          <a:ext cx="2513520" cy="22180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1352">
                  <a:extLst>
                    <a:ext uri="{9D8B030D-6E8A-4147-A177-3AD203B41FA5}">
                      <a16:colId xmlns:a16="http://schemas.microsoft.com/office/drawing/2014/main" val="3832524184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3705369323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4293225692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1013580052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3896747108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3067013509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3266108771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2749963617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2578623997"/>
                    </a:ext>
                  </a:extLst>
                </a:gridCol>
                <a:gridCol w="251352">
                  <a:extLst>
                    <a:ext uri="{9D8B030D-6E8A-4147-A177-3AD203B41FA5}">
                      <a16:colId xmlns:a16="http://schemas.microsoft.com/office/drawing/2014/main" val="2600567885"/>
                    </a:ext>
                  </a:extLst>
                </a:gridCol>
              </a:tblGrid>
              <a:tr h="221809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765841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906591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7067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426102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57676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054277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523313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616023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697226"/>
                  </a:ext>
                </a:extLst>
              </a:tr>
              <a:tr h="221809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764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3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Place 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47064" y="3831678"/>
            <a:ext cx="72875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1  2  3  .  4  5  6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615171" y="2198769"/>
            <a:ext cx="1096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 place value chart that shows the decimal places for tenths, hundredths and thousandths.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8946149">
            <a:off x="843034" y="5414025"/>
            <a:ext cx="19559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H</a:t>
            </a:r>
            <a:r>
              <a:rPr lang="en-US" sz="3000" dirty="0" smtClean="0"/>
              <a:t>undreds</a:t>
            </a:r>
            <a:endParaRPr lang="en-US" sz="3000" dirty="0"/>
          </a:p>
        </p:txBody>
      </p:sp>
      <p:sp>
        <p:nvSpPr>
          <p:cNvPr id="8" name="TextBox 7"/>
          <p:cNvSpPr txBox="1"/>
          <p:nvPr/>
        </p:nvSpPr>
        <p:spPr>
          <a:xfrm rot="18694693">
            <a:off x="2717123" y="5136911"/>
            <a:ext cx="9813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Tens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 rot="18508756">
            <a:off x="3729280" y="5154996"/>
            <a:ext cx="11528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Ones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 rot="18817678">
            <a:off x="5517781" y="5124213"/>
            <a:ext cx="13452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Tenths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 rot="18853034">
            <a:off x="5808966" y="5503261"/>
            <a:ext cx="2319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Hundredths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 rot="18775738">
            <a:off x="6903198" y="5578932"/>
            <a:ext cx="2489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Thousandths</a:t>
            </a:r>
            <a:endParaRPr lang="en-US" sz="3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821061" y="3591053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311285"/>
            <a:ext cx="10571998" cy="872889"/>
          </a:xfrm>
        </p:spPr>
        <p:txBody>
          <a:bodyPr/>
          <a:lstStyle/>
          <a:p>
            <a:pPr algn="ctr"/>
            <a:r>
              <a:rPr lang="en-US" sz="4500" dirty="0" smtClean="0"/>
              <a:t>What is a decimal?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1819072" y="1327138"/>
            <a:ext cx="8433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Decimals represent a part of a whole.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9282" y="2428078"/>
            <a:ext cx="1041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When writing decimals you need to place the number(s) to the right of a decimal point.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03702"/>
              </p:ext>
            </p:extLst>
          </p:nvPr>
        </p:nvGraphicFramePr>
        <p:xfrm>
          <a:off x="875488" y="3713684"/>
          <a:ext cx="2431915" cy="194781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163">
                  <a:extLst>
                    <a:ext uri="{9D8B030D-6E8A-4147-A177-3AD203B41FA5}">
                      <a16:colId xmlns:a16="http://schemas.microsoft.com/office/drawing/2014/main" val="3997388522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1882240563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961027592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1849047059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3797552757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1067421732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1488110809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2356993338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1630124012"/>
                    </a:ext>
                  </a:extLst>
                </a:gridCol>
                <a:gridCol w="243528">
                  <a:extLst>
                    <a:ext uri="{9D8B030D-6E8A-4147-A177-3AD203B41FA5}">
                      <a16:colId xmlns:a16="http://schemas.microsoft.com/office/drawing/2014/main" val="456515797"/>
                    </a:ext>
                  </a:extLst>
                </a:gridCol>
              </a:tblGrid>
              <a:tr h="1947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8306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155642" y="6051943"/>
            <a:ext cx="4455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You say this number by saying three tenths.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92275" y="5585464"/>
            <a:ext cx="8754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0.3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810037" y="3055657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Examples: </a:t>
            </a:r>
            <a:endParaRPr lang="en-US" sz="20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467930"/>
              </p:ext>
            </p:extLst>
          </p:nvPr>
        </p:nvGraphicFramePr>
        <p:xfrm>
          <a:off x="7148748" y="3713685"/>
          <a:ext cx="2277350" cy="194781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7735">
                  <a:extLst>
                    <a:ext uri="{9D8B030D-6E8A-4147-A177-3AD203B41FA5}">
                      <a16:colId xmlns:a16="http://schemas.microsoft.com/office/drawing/2014/main" val="1566904799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1558042002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1173826075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3311550458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3299813730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1120498281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4221484268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1169621349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3059995274"/>
                    </a:ext>
                  </a:extLst>
                </a:gridCol>
                <a:gridCol w="227735">
                  <a:extLst>
                    <a:ext uri="{9D8B030D-6E8A-4147-A177-3AD203B41FA5}">
                      <a16:colId xmlns:a16="http://schemas.microsoft.com/office/drawing/2014/main" val="75573869"/>
                    </a:ext>
                  </a:extLst>
                </a:gridCol>
              </a:tblGrid>
              <a:tr h="194781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607162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640980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397102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76607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19673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671823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604010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110267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587997"/>
                  </a:ext>
                </a:extLst>
              </a:tr>
              <a:tr h="194781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36158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822391" y="5585464"/>
            <a:ext cx="930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0.54</a:t>
            </a:r>
            <a:endParaRPr lang="en-US" sz="3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85626" y="6082435"/>
            <a:ext cx="388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You say this number by saying </a:t>
            </a:r>
          </a:p>
          <a:p>
            <a:r>
              <a:rPr lang="en-US" dirty="0"/>
              <a:t> </a:t>
            </a:r>
            <a:r>
              <a:rPr lang="en-US" dirty="0" smtClean="0"/>
              <a:t>    fifty-four hundredths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9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0"/>
            <a:ext cx="10571998" cy="970450"/>
          </a:xfrm>
        </p:spPr>
        <p:txBody>
          <a:bodyPr/>
          <a:lstStyle/>
          <a:p>
            <a:pPr algn="ctr"/>
            <a:r>
              <a:rPr lang="en-US" dirty="0" smtClean="0"/>
              <a:t>What is a Percent?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7591" y="970450"/>
            <a:ext cx="9941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 percent represents a part of a whole </a:t>
            </a:r>
            <a:endParaRPr lang="en-US" sz="3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389761"/>
              </p:ext>
            </p:extLst>
          </p:nvPr>
        </p:nvGraphicFramePr>
        <p:xfrm>
          <a:off x="651752" y="4095165"/>
          <a:ext cx="2802650" cy="23931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647">
                  <a:extLst>
                    <a:ext uri="{9D8B030D-6E8A-4147-A177-3AD203B41FA5}">
                      <a16:colId xmlns:a16="http://schemas.microsoft.com/office/drawing/2014/main" val="878167991"/>
                    </a:ext>
                  </a:extLst>
                </a:gridCol>
                <a:gridCol w="297883">
                  <a:extLst>
                    <a:ext uri="{9D8B030D-6E8A-4147-A177-3AD203B41FA5}">
                      <a16:colId xmlns:a16="http://schemas.microsoft.com/office/drawing/2014/main" val="3159761665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937364664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4184799997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275235971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3048250860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770477442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1171164942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2830303690"/>
                    </a:ext>
                  </a:extLst>
                </a:gridCol>
                <a:gridCol w="280265">
                  <a:extLst>
                    <a:ext uri="{9D8B030D-6E8A-4147-A177-3AD203B41FA5}">
                      <a16:colId xmlns:a16="http://schemas.microsoft.com/office/drawing/2014/main" val="3668785547"/>
                    </a:ext>
                  </a:extLst>
                </a:gridCol>
              </a:tblGrid>
              <a:tr h="239318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55150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502739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771330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709134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68573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791382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12899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187338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782636"/>
                  </a:ext>
                </a:extLst>
              </a:tr>
              <a:tr h="239318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96279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9575" y="2494898"/>
            <a:ext cx="9693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When writing a percent you need to include a % symbol to the right of the number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00792" y="4894516"/>
            <a:ext cx="75697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75% of the base-ten model is shaded in.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552297" y="346948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3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500" dirty="0" smtClean="0"/>
              <a:t>Fractions, Decimals, and Percents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1332689" y="2255089"/>
            <a:ext cx="91406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Fractions, Decimals, and Percents are all parts of a whole.</a:t>
            </a:r>
            <a:endParaRPr lang="en-US" sz="25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45746"/>
              </p:ext>
            </p:extLst>
          </p:nvPr>
        </p:nvGraphicFramePr>
        <p:xfrm>
          <a:off x="4445358" y="3457520"/>
          <a:ext cx="2491360" cy="223736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9136">
                  <a:extLst>
                    <a:ext uri="{9D8B030D-6E8A-4147-A177-3AD203B41FA5}">
                      <a16:colId xmlns:a16="http://schemas.microsoft.com/office/drawing/2014/main" val="1966845706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3284466527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2565027764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3650747379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2196999204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1698659684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3750414114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874546646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4019984863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298409454"/>
                    </a:ext>
                  </a:extLst>
                </a:gridCol>
              </a:tblGrid>
              <a:tr h="214818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66715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516562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382725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225433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225424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34341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97110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37264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90228"/>
                  </a:ext>
                </a:extLst>
              </a:tr>
              <a:tr h="224727"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8256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62543" y="3351177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62543" y="4182173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62543" y="5009745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321784" y="3194531"/>
                <a:ext cx="448841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1784" y="3194531"/>
                <a:ext cx="448841" cy="5259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229450" y="418289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229450" y="5009745"/>
            <a:ext cx="62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54%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3192" y="3351178"/>
            <a:ext cx="30739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look at a base-ten model and then figure out the fraction, decimal , and percent that are represented by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694</TotalTime>
  <Words>315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Cambria Math</vt:lpstr>
      <vt:lpstr>Century Gothic</vt:lpstr>
      <vt:lpstr>Courier New</vt:lpstr>
      <vt:lpstr>Wingdings 2</vt:lpstr>
      <vt:lpstr>Quotable</vt:lpstr>
      <vt:lpstr>Decimal Fractions</vt:lpstr>
      <vt:lpstr>Vocabulary</vt:lpstr>
      <vt:lpstr>        What are decimal fractions?</vt:lpstr>
      <vt:lpstr>Task 2: Represent the following fractions using base-ten models.</vt:lpstr>
      <vt:lpstr>Task 2: Represent the following fractions using base-ten models.</vt:lpstr>
      <vt:lpstr>Place Value</vt:lpstr>
      <vt:lpstr>What is a decimal?</vt:lpstr>
      <vt:lpstr>What is a Percent?</vt:lpstr>
      <vt:lpstr>Fractions, Decimals, and Percents</vt:lpstr>
      <vt:lpstr>Let’s Practice</vt:lpstr>
      <vt:lpstr>Let’s Practice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 Fractions</dc:title>
  <dc:creator>Stephanie Kratz</dc:creator>
  <cp:lastModifiedBy>Nicole Arini</cp:lastModifiedBy>
  <cp:revision>19</cp:revision>
  <dcterms:created xsi:type="dcterms:W3CDTF">2020-05-17T21:58:27Z</dcterms:created>
  <dcterms:modified xsi:type="dcterms:W3CDTF">2020-05-18T22:58:33Z</dcterms:modified>
</cp:coreProperties>
</file>