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8"/>
  </p:notesMasterIdLst>
  <p:sldIdLst>
    <p:sldId id="292" r:id="rId5"/>
    <p:sldId id="293" r:id="rId6"/>
    <p:sldId id="294" r:id="rId7"/>
  </p:sldIdLst>
  <p:sldSz cx="12192000" cy="6858000"/>
  <p:notesSz cx="6858000" cy="9144000"/>
  <p:embeddedFontLst>
    <p:embeddedFont>
      <p:font typeface="KG Miss Kindergarten" panose="02000000000000000000" pitchFamily="2" charset="0"/>
      <p:regular r:id="rId9"/>
    </p:embeddedFont>
    <p:embeddedFont>
      <p:font typeface="Cambria Math" panose="02040503050406030204" pitchFamily="18" charset="0"/>
      <p:regular r:id="rId10"/>
    </p:embeddedFont>
    <p:embeddedFont>
      <p:font typeface="Arial Black" panose="020B0A04020102020204" pitchFamily="34" charset="0"/>
      <p:bold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KG Cold Coffe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G Dark Side" panose="020B0604020202020204" charset="0"/>
      <p:regular r:id="rId19"/>
    </p:embeddedFont>
    <p:embeddedFont>
      <p:font typeface="KG Blank Space Solid" panose="02000000000000000000" pitchFamily="2" charset="0"/>
      <p:regular r:id="rId20"/>
    </p:embeddedFont>
    <p:embeddedFont>
      <p:font typeface="KG Melonheadz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66FF"/>
    <a:srgbClr val="0099FF"/>
    <a:srgbClr val="00FF00"/>
    <a:srgbClr val="FF6600"/>
    <a:srgbClr val="FF0066"/>
    <a:srgbClr val="CC00CC"/>
    <a:srgbClr val="FF33CC"/>
    <a:srgbClr val="FF33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4BD26-08CC-46B3-B812-D51A9660A13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E27D4-4448-423A-9824-4A587C368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2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1AF6-F19D-4C8B-AB37-CD9F6F8089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35D7-8E5A-4F82-95DF-D633EEC4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9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1AF6-F19D-4C8B-AB37-CD9F6F8089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35D7-8E5A-4F82-95DF-D633EEC4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9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1AF6-F19D-4C8B-AB37-CD9F6F8089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35D7-8E5A-4F82-95DF-D633EEC4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3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1AF6-F19D-4C8B-AB37-CD9F6F8089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35D7-8E5A-4F82-95DF-D633EEC4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4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1AF6-F19D-4C8B-AB37-CD9F6F8089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35D7-8E5A-4F82-95DF-D633EEC4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6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1AF6-F19D-4C8B-AB37-CD9F6F8089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35D7-8E5A-4F82-95DF-D633EEC4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5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1AF6-F19D-4C8B-AB37-CD9F6F8089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35D7-8E5A-4F82-95DF-D633EEC4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4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1AF6-F19D-4C8B-AB37-CD9F6F8089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35D7-8E5A-4F82-95DF-D633EEC4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6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1AF6-F19D-4C8B-AB37-CD9F6F8089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35D7-8E5A-4F82-95DF-D633EEC4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4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1AF6-F19D-4C8B-AB37-CD9F6F8089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35D7-8E5A-4F82-95DF-D633EEC4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6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1AF6-F19D-4C8B-AB37-CD9F6F8089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B35D7-8E5A-4F82-95DF-D633EEC4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7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61AF6-F19D-4C8B-AB37-CD9F6F80893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B35D7-8E5A-4F82-95DF-D633EEC4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6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097" y="2038916"/>
            <a:ext cx="217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Miss Kindergarten" panose="02000000000000000000" pitchFamily="2" charset="0"/>
              </a:rPr>
              <a:t>What does decompose mean?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5311" y="1045326"/>
            <a:ext cx="70724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Blank Space Solid" panose="02000000000000000000" pitchFamily="2" charset="0"/>
                <a:ea typeface="HelloBasic" pitchFamily="2" charset="0"/>
              </a:rPr>
              <a:t>Decompose means to break the numbers apart.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5311" y="3853545"/>
            <a:ext cx="7072455" cy="144655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Melonheadz" panose="02000000000000000000" pitchFamily="2" charset="0"/>
                <a:ea typeface="HelloBasic" pitchFamily="2" charset="0"/>
              </a:rPr>
              <a:t>This can be demonstrated with numbers and fraction models.</a:t>
            </a:r>
          </a:p>
        </p:txBody>
      </p:sp>
    </p:spTree>
    <p:extLst>
      <p:ext uri="{BB962C8B-B14F-4D97-AF65-F5344CB8AC3E}">
        <p14:creationId xmlns:p14="http://schemas.microsoft.com/office/powerpoint/2010/main" val="156575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353" y="1990345"/>
            <a:ext cx="217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Miss Kindergarten" panose="02000000000000000000" pitchFamily="2" charset="0"/>
              </a:rPr>
              <a:t>Look </a:t>
            </a:r>
          </a:p>
          <a:p>
            <a:pPr algn="ctr"/>
            <a:r>
              <a:rPr lang="en-US" sz="2400" dirty="0">
                <a:latin typeface="KG Miss Kindergarten" panose="02000000000000000000" pitchFamily="2" charset="0"/>
              </a:rPr>
              <a:t>at the fraction.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6678" y="576975"/>
            <a:ext cx="6288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KG Cold Coffee" panose="02000505000000020004" pitchFamily="2" charset="0"/>
              </a:rPr>
              <a:t>Step-by-Step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04708" y="3589546"/>
                <a:ext cx="1487606" cy="2858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08" y="3589546"/>
                <a:ext cx="1487606" cy="28581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01263" y="1419541"/>
            <a:ext cx="69807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G Dark Side" panose="02000503000000020004" pitchFamily="2" charset="0"/>
              </a:rPr>
              <a:t>Only the numerator will be decomposed.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1263" y="1926219"/>
            <a:ext cx="7390153" cy="1261884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Dark Side" panose="02000503000000020004" pitchFamily="2" charset="0"/>
              </a:rPr>
              <a:t>The number 4 can be decomposed in various ways.</a:t>
            </a:r>
          </a:p>
          <a:p>
            <a:endParaRPr lang="en-US" sz="2800" dirty="0">
              <a:latin typeface="KG Dark Side" panose="02000503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5075" y="2664883"/>
            <a:ext cx="1241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1 + 3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4590" y="2692652"/>
            <a:ext cx="270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1 + 1 + 1 + 1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4392" y="2668295"/>
            <a:ext cx="1241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2 + 2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6713" y="2664883"/>
            <a:ext cx="59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0151" y="2664883"/>
            <a:ext cx="59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01263" y="3344439"/>
            <a:ext cx="7390154" cy="400110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G Dark Side" panose="02000503000000020004" pitchFamily="2" charset="0"/>
              </a:rPr>
              <a:t>Decompose the fraction the same way.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58145" y="4377200"/>
                <a:ext cx="3352390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>
                    <a:latin typeface="Arial Black" panose="020B0A04020102020204" pitchFamily="34" charset="0"/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Arial Black" panose="020B0A04020102020204" pitchFamily="34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Arial Black" panose="020B0A04020102020204" pitchFamily="34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145" y="4377200"/>
                <a:ext cx="3352390" cy="790794"/>
              </a:xfrm>
              <a:prstGeom prst="rect">
                <a:avLst/>
              </a:prstGeom>
              <a:blipFill rotWithShape="0">
                <a:blip r:embed="rId4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95459" y="3771845"/>
                <a:ext cx="1429682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Arial Black" panose="020B0A04020102020204" pitchFamily="34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Arial Black" panose="020B0A040201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459" y="3771845"/>
                <a:ext cx="1429682" cy="791820"/>
              </a:xfrm>
              <a:prstGeom prst="rect">
                <a:avLst/>
              </a:prstGeom>
              <a:blipFill rotWithShape="0">
                <a:blip r:embed="rId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953622" y="3763509"/>
                <a:ext cx="1483400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Arial Black" panose="020B0A04020102020204" pitchFamily="34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Arial Black" panose="020B0A040201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622" y="3763509"/>
                <a:ext cx="1483400" cy="791820"/>
              </a:xfrm>
              <a:prstGeom prst="rect">
                <a:avLst/>
              </a:prstGeom>
              <a:blipFill rotWithShape="0">
                <a:blip r:embed="rId6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33" y="4617917"/>
            <a:ext cx="699815" cy="6998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14" y="4628374"/>
            <a:ext cx="699815" cy="6998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424" y="4628373"/>
            <a:ext cx="699815" cy="6998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915" y="4617916"/>
            <a:ext cx="699815" cy="6998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50737"/>
            <a:ext cx="699815" cy="6998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28" y="5450736"/>
            <a:ext cx="699815" cy="6998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14" y="5450736"/>
            <a:ext cx="699815" cy="6998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637" y="5450735"/>
            <a:ext cx="699815" cy="6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8082" y="2141662"/>
            <a:ext cx="217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Miss Kindergarten" panose="02000000000000000000" pitchFamily="2" charset="0"/>
              </a:rPr>
              <a:t>Let’s try another one.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6678" y="576975"/>
            <a:ext cx="6288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KG Cold Coffee" panose="02000505000000020004" pitchFamily="2" charset="0"/>
              </a:rPr>
              <a:t>Step-by-Step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04708" y="3589546"/>
                <a:ext cx="1487606" cy="2858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9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08" y="3589546"/>
                <a:ext cx="1487606" cy="28581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01263" y="1419541"/>
            <a:ext cx="69807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G Dark Side" panose="02000503000000020004" pitchFamily="2" charset="0"/>
              </a:rPr>
              <a:t>Only the numerator will be decomposed.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1263" y="1926219"/>
            <a:ext cx="7390153" cy="1261884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Dark Side" panose="02000503000000020004" pitchFamily="2" charset="0"/>
              </a:rPr>
              <a:t>The number 3 can be decomposed in different ways.</a:t>
            </a:r>
          </a:p>
          <a:p>
            <a:endParaRPr lang="en-US" sz="2800" dirty="0">
              <a:latin typeface="KG Dark Side" panose="02000503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9032" y="2678531"/>
            <a:ext cx="1241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1 +2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9560" y="2703087"/>
            <a:ext cx="270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1 + 1 + 1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6702" y="2671707"/>
            <a:ext cx="59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01263" y="3344439"/>
            <a:ext cx="7390154" cy="400110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G Dark Side" panose="02000503000000020004" pitchFamily="2" charset="0"/>
              </a:rPr>
              <a:t>Decompose the fraction the same way.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81163" y="3854340"/>
                <a:ext cx="3352390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>
                    <a:latin typeface="Arial Black" panose="020B0A04020102020204" pitchFamily="34" charset="0"/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>
                    <a:latin typeface="Arial Black" panose="020B0A04020102020204" pitchFamily="34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>
                    <a:latin typeface="Arial Black" panose="020B0A04020102020204" pitchFamily="34" charset="0"/>
                  </a:rPr>
                  <a:t> </a:t>
                </a:r>
                <a:r>
                  <a:rPr lang="en-US" sz="3200" dirty="0">
                    <a:latin typeface="Arial Black" panose="020B0A040201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163" y="3854340"/>
                <a:ext cx="3352390" cy="964623"/>
              </a:xfrm>
              <a:prstGeom prst="rect">
                <a:avLst/>
              </a:prstGeom>
              <a:blipFill rotWithShape="0">
                <a:blip r:embed="rId4"/>
                <a:stretch>
                  <a:fillRect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06678" y="3862681"/>
                <a:ext cx="2680930" cy="965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 Black" panose="020B0A04020102020204" pitchFamily="34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latin typeface="Arial Black" panose="020B0A040201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78" y="3862681"/>
                <a:ext cx="2680930" cy="965905"/>
              </a:xfrm>
              <a:prstGeom prst="rect">
                <a:avLst/>
              </a:prstGeom>
              <a:blipFill rotWithShape="0">
                <a:blip r:embed="rId5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62" y="5018622"/>
            <a:ext cx="921833" cy="9218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59" y="5024283"/>
            <a:ext cx="921833" cy="9218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79" y="5018623"/>
            <a:ext cx="921833" cy="9218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583" y="5018622"/>
            <a:ext cx="921833" cy="9218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82" y="5018621"/>
            <a:ext cx="921833" cy="9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/>
      <p:bldP spid="9" grpId="0"/>
      <p:bldP spid="11" grpId="0"/>
      <p:bldP spid="13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9767125DBC3B49A3B59CFBBED1854C" ma:contentTypeVersion="9" ma:contentTypeDescription="Create a new document." ma:contentTypeScope="" ma:versionID="451649729109acee4bc908dff1218124">
  <xsd:schema xmlns:xsd="http://www.w3.org/2001/XMLSchema" xmlns:xs="http://www.w3.org/2001/XMLSchema" xmlns:p="http://schemas.microsoft.com/office/2006/metadata/properties" xmlns:ns3="d3734a3c-8dab-4588-9345-0d7df9b95a6a" targetNamespace="http://schemas.microsoft.com/office/2006/metadata/properties" ma:root="true" ma:fieldsID="56ec61e1c0ac920fbd6a8591969ed8df" ns3:_="">
    <xsd:import namespace="d3734a3c-8dab-4588-9345-0d7df9b95a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34a3c-8dab-4588-9345-0d7df9b95a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4B53A0-571F-464A-B09B-3CF389D531F0}">
  <ds:schemaRefs>
    <ds:schemaRef ds:uri="d3734a3c-8dab-4588-9345-0d7df9b95a6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9CCE5F-3ABB-4741-A29C-0B5FE42D15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289234-7AA6-4026-954B-BFCC408CC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34a3c-8dab-4588-9345-0d7df9b95a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107</Words>
  <Application>Microsoft Office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KG Miss Kindergarten</vt:lpstr>
      <vt:lpstr>Cambria Math</vt:lpstr>
      <vt:lpstr>Arial Black</vt:lpstr>
      <vt:lpstr>Calibri Light</vt:lpstr>
      <vt:lpstr>KG Cold Coffee</vt:lpstr>
      <vt:lpstr>Arial</vt:lpstr>
      <vt:lpstr>HelloBasic</vt:lpstr>
      <vt:lpstr>Calibri</vt:lpstr>
      <vt:lpstr>KG Dark Side</vt:lpstr>
      <vt:lpstr>KG Blank Space Solid</vt:lpstr>
      <vt:lpstr>KG Melonheadz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</dc:creator>
  <cp:lastModifiedBy>Nicole Arini</cp:lastModifiedBy>
  <cp:revision>72</cp:revision>
  <dcterms:created xsi:type="dcterms:W3CDTF">2016-12-20T13:17:09Z</dcterms:created>
  <dcterms:modified xsi:type="dcterms:W3CDTF">2020-05-13T16:01:00Z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0x010100FD9767125DBC3B49A3B59CFBBED1854C</vt:lpwstr>
  </property>
</Properties>
</file>