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Ordering Fractions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28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You can order fractions using a few different strategies.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784134"/>
          </a:xfrm>
        </p:spPr>
        <p:txBody>
          <a:bodyPr>
            <a:normAutofit/>
          </a:bodyPr>
          <a:lstStyle/>
          <a:p>
            <a:pPr>
              <a:buSzPct val="100000"/>
              <a:buFont typeface="Wingdings" panose="05000000000000000000" pitchFamily="2" charset="2"/>
              <a:buChar char="Ø"/>
            </a:pPr>
            <a:r>
              <a:rPr lang="en-US" sz="4400" dirty="0" smtClean="0"/>
              <a:t>Draw a model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54954" y="3925781"/>
            <a:ext cx="79596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4400" dirty="0"/>
              <a:t>Draw a number line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54954" y="5242319"/>
            <a:ext cx="86073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4400" dirty="0"/>
              <a:t>Find a common denominator</a:t>
            </a:r>
          </a:p>
        </p:txBody>
      </p:sp>
    </p:spTree>
    <p:extLst>
      <p:ext uri="{BB962C8B-B14F-4D97-AF65-F5344CB8AC3E}">
        <p14:creationId xmlns:p14="http://schemas.microsoft.com/office/powerpoint/2010/main" val="2249818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Draw a Model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Content Placeholder 4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555157168"/>
                  </p:ext>
                </p:extLst>
              </p:nvPr>
            </p:nvGraphicFramePr>
            <p:xfrm>
              <a:off x="1155696" y="3091796"/>
              <a:ext cx="8760666" cy="52089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920222">
                      <a:extLst>
                        <a:ext uri="{9D8B030D-6E8A-4147-A177-3AD203B41FA5}">
                          <a16:colId xmlns:a16="http://schemas.microsoft.com/office/drawing/2014/main" val="1091292498"/>
                        </a:ext>
                      </a:extLst>
                    </a:gridCol>
                    <a:gridCol w="2920222">
                      <a:extLst>
                        <a:ext uri="{9D8B030D-6E8A-4147-A177-3AD203B41FA5}">
                          <a16:colId xmlns:a16="http://schemas.microsoft.com/office/drawing/2014/main" val="1286625052"/>
                        </a:ext>
                      </a:extLst>
                    </a:gridCol>
                    <a:gridCol w="2920222">
                      <a:extLst>
                        <a:ext uri="{9D8B030D-6E8A-4147-A177-3AD203B41FA5}">
                          <a16:colId xmlns:a16="http://schemas.microsoft.com/office/drawing/2014/main" val="51601455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5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500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US" sz="1500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5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9416017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Content Placeholder 4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555157168"/>
                  </p:ext>
                </p:extLst>
              </p:nvPr>
            </p:nvGraphicFramePr>
            <p:xfrm>
              <a:off x="1155696" y="3091796"/>
              <a:ext cx="8760666" cy="52089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920222">
                      <a:extLst>
                        <a:ext uri="{9D8B030D-6E8A-4147-A177-3AD203B41FA5}">
                          <a16:colId xmlns:a16="http://schemas.microsoft.com/office/drawing/2014/main" val="1091292498"/>
                        </a:ext>
                      </a:extLst>
                    </a:gridCol>
                    <a:gridCol w="2920222">
                      <a:extLst>
                        <a:ext uri="{9D8B030D-6E8A-4147-A177-3AD203B41FA5}">
                          <a16:colId xmlns:a16="http://schemas.microsoft.com/office/drawing/2014/main" val="1286625052"/>
                        </a:ext>
                      </a:extLst>
                    </a:gridCol>
                    <a:gridCol w="2920222">
                      <a:extLst>
                        <a:ext uri="{9D8B030D-6E8A-4147-A177-3AD203B41FA5}">
                          <a16:colId xmlns:a16="http://schemas.microsoft.com/office/drawing/2014/main" val="516014554"/>
                        </a:ext>
                      </a:extLst>
                    </a:gridCol>
                  </a:tblGrid>
                  <a:tr h="52089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1163" r="-201044" b="-46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94160170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914401" y="2272937"/>
                <a:ext cx="9972674" cy="8792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Task 10: Max lives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/>
                  <a:t> of a mile from school, Carlos live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US" dirty="0"/>
                  <a:t> of a mile from school, Luke live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dirty="0"/>
                  <a:t> and Emma live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US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miles from school. Order the fractions from least to greatest.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1" y="2272937"/>
                <a:ext cx="9972674" cy="879215"/>
              </a:xfrm>
              <a:prstGeom prst="rect">
                <a:avLst/>
              </a:prstGeom>
              <a:blipFill>
                <a:blip r:embed="rId3"/>
                <a:stretch>
                  <a:fillRect l="-489" b="-2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29645248"/>
                  </p:ext>
                </p:extLst>
              </p:nvPr>
            </p:nvGraphicFramePr>
            <p:xfrm>
              <a:off x="1154946" y="3897356"/>
              <a:ext cx="8761416" cy="61055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30118">
                      <a:extLst>
                        <a:ext uri="{9D8B030D-6E8A-4147-A177-3AD203B41FA5}">
                          <a16:colId xmlns:a16="http://schemas.microsoft.com/office/drawing/2014/main" val="225717850"/>
                        </a:ext>
                      </a:extLst>
                    </a:gridCol>
                    <a:gridCol w="730118">
                      <a:extLst>
                        <a:ext uri="{9D8B030D-6E8A-4147-A177-3AD203B41FA5}">
                          <a16:colId xmlns:a16="http://schemas.microsoft.com/office/drawing/2014/main" val="1605190144"/>
                        </a:ext>
                      </a:extLst>
                    </a:gridCol>
                    <a:gridCol w="730118">
                      <a:extLst>
                        <a:ext uri="{9D8B030D-6E8A-4147-A177-3AD203B41FA5}">
                          <a16:colId xmlns:a16="http://schemas.microsoft.com/office/drawing/2014/main" val="2541582366"/>
                        </a:ext>
                      </a:extLst>
                    </a:gridCol>
                    <a:gridCol w="730118">
                      <a:extLst>
                        <a:ext uri="{9D8B030D-6E8A-4147-A177-3AD203B41FA5}">
                          <a16:colId xmlns:a16="http://schemas.microsoft.com/office/drawing/2014/main" val="3122166294"/>
                        </a:ext>
                      </a:extLst>
                    </a:gridCol>
                    <a:gridCol w="730118">
                      <a:extLst>
                        <a:ext uri="{9D8B030D-6E8A-4147-A177-3AD203B41FA5}">
                          <a16:colId xmlns:a16="http://schemas.microsoft.com/office/drawing/2014/main" val="1974947511"/>
                        </a:ext>
                      </a:extLst>
                    </a:gridCol>
                    <a:gridCol w="730118">
                      <a:extLst>
                        <a:ext uri="{9D8B030D-6E8A-4147-A177-3AD203B41FA5}">
                          <a16:colId xmlns:a16="http://schemas.microsoft.com/office/drawing/2014/main" val="1529629992"/>
                        </a:ext>
                      </a:extLst>
                    </a:gridCol>
                    <a:gridCol w="730118">
                      <a:extLst>
                        <a:ext uri="{9D8B030D-6E8A-4147-A177-3AD203B41FA5}">
                          <a16:colId xmlns:a16="http://schemas.microsoft.com/office/drawing/2014/main" val="3113085590"/>
                        </a:ext>
                      </a:extLst>
                    </a:gridCol>
                    <a:gridCol w="730118">
                      <a:extLst>
                        <a:ext uri="{9D8B030D-6E8A-4147-A177-3AD203B41FA5}">
                          <a16:colId xmlns:a16="http://schemas.microsoft.com/office/drawing/2014/main" val="2404392314"/>
                        </a:ext>
                      </a:extLst>
                    </a:gridCol>
                    <a:gridCol w="730118">
                      <a:extLst>
                        <a:ext uri="{9D8B030D-6E8A-4147-A177-3AD203B41FA5}">
                          <a16:colId xmlns:a16="http://schemas.microsoft.com/office/drawing/2014/main" val="2061318022"/>
                        </a:ext>
                      </a:extLst>
                    </a:gridCol>
                    <a:gridCol w="730118">
                      <a:extLst>
                        <a:ext uri="{9D8B030D-6E8A-4147-A177-3AD203B41FA5}">
                          <a16:colId xmlns:a16="http://schemas.microsoft.com/office/drawing/2014/main" val="1301009372"/>
                        </a:ext>
                      </a:extLst>
                    </a:gridCol>
                    <a:gridCol w="730118">
                      <a:extLst>
                        <a:ext uri="{9D8B030D-6E8A-4147-A177-3AD203B41FA5}">
                          <a16:colId xmlns:a16="http://schemas.microsoft.com/office/drawing/2014/main" val="3330033555"/>
                        </a:ext>
                      </a:extLst>
                    </a:gridCol>
                    <a:gridCol w="730118">
                      <a:extLst>
                        <a:ext uri="{9D8B030D-6E8A-4147-A177-3AD203B41FA5}">
                          <a16:colId xmlns:a16="http://schemas.microsoft.com/office/drawing/2014/main" val="1325192405"/>
                        </a:ext>
                      </a:extLst>
                    </a:gridCol>
                  </a:tblGrid>
                  <a:tr h="374056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US" sz="1800" b="1" i="1" smtClean="0">
                                        <a:latin typeface="Cambria Math" panose="02040503050406030204" pitchFamily="18" charset="0"/>
                                      </a:rPr>
                                      <m:t>𝟏𝟐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 i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num>
                                  <m:den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𝟏𝟐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𝟏𝟐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num>
                                  <m:den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𝟏𝟐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</m:num>
                                  <m:den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𝟏𝟐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𝟔</m:t>
                                    </m:r>
                                  </m:num>
                                  <m:den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𝟏𝟐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𝟕</m:t>
                                    </m:r>
                                  </m:num>
                                  <m:den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𝟏𝟐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𝟖</m:t>
                                    </m:r>
                                  </m:num>
                                  <m:den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𝟏𝟐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𝟗</m:t>
                                    </m:r>
                                  </m:num>
                                  <m:den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𝟏𝟐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1643328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29645248"/>
                  </p:ext>
                </p:extLst>
              </p:nvPr>
            </p:nvGraphicFramePr>
            <p:xfrm>
              <a:off x="1154946" y="3897356"/>
              <a:ext cx="8761416" cy="61055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30118">
                      <a:extLst>
                        <a:ext uri="{9D8B030D-6E8A-4147-A177-3AD203B41FA5}">
                          <a16:colId xmlns:a16="http://schemas.microsoft.com/office/drawing/2014/main" val="225717850"/>
                        </a:ext>
                      </a:extLst>
                    </a:gridCol>
                    <a:gridCol w="730118">
                      <a:extLst>
                        <a:ext uri="{9D8B030D-6E8A-4147-A177-3AD203B41FA5}">
                          <a16:colId xmlns:a16="http://schemas.microsoft.com/office/drawing/2014/main" val="1605190144"/>
                        </a:ext>
                      </a:extLst>
                    </a:gridCol>
                    <a:gridCol w="730118">
                      <a:extLst>
                        <a:ext uri="{9D8B030D-6E8A-4147-A177-3AD203B41FA5}">
                          <a16:colId xmlns:a16="http://schemas.microsoft.com/office/drawing/2014/main" val="2541582366"/>
                        </a:ext>
                      </a:extLst>
                    </a:gridCol>
                    <a:gridCol w="730118">
                      <a:extLst>
                        <a:ext uri="{9D8B030D-6E8A-4147-A177-3AD203B41FA5}">
                          <a16:colId xmlns:a16="http://schemas.microsoft.com/office/drawing/2014/main" val="3122166294"/>
                        </a:ext>
                      </a:extLst>
                    </a:gridCol>
                    <a:gridCol w="730118">
                      <a:extLst>
                        <a:ext uri="{9D8B030D-6E8A-4147-A177-3AD203B41FA5}">
                          <a16:colId xmlns:a16="http://schemas.microsoft.com/office/drawing/2014/main" val="1974947511"/>
                        </a:ext>
                      </a:extLst>
                    </a:gridCol>
                    <a:gridCol w="730118">
                      <a:extLst>
                        <a:ext uri="{9D8B030D-6E8A-4147-A177-3AD203B41FA5}">
                          <a16:colId xmlns:a16="http://schemas.microsoft.com/office/drawing/2014/main" val="1529629992"/>
                        </a:ext>
                      </a:extLst>
                    </a:gridCol>
                    <a:gridCol w="730118">
                      <a:extLst>
                        <a:ext uri="{9D8B030D-6E8A-4147-A177-3AD203B41FA5}">
                          <a16:colId xmlns:a16="http://schemas.microsoft.com/office/drawing/2014/main" val="3113085590"/>
                        </a:ext>
                      </a:extLst>
                    </a:gridCol>
                    <a:gridCol w="730118">
                      <a:extLst>
                        <a:ext uri="{9D8B030D-6E8A-4147-A177-3AD203B41FA5}">
                          <a16:colId xmlns:a16="http://schemas.microsoft.com/office/drawing/2014/main" val="2404392314"/>
                        </a:ext>
                      </a:extLst>
                    </a:gridCol>
                    <a:gridCol w="730118">
                      <a:extLst>
                        <a:ext uri="{9D8B030D-6E8A-4147-A177-3AD203B41FA5}">
                          <a16:colId xmlns:a16="http://schemas.microsoft.com/office/drawing/2014/main" val="2061318022"/>
                        </a:ext>
                      </a:extLst>
                    </a:gridCol>
                    <a:gridCol w="730118">
                      <a:extLst>
                        <a:ext uri="{9D8B030D-6E8A-4147-A177-3AD203B41FA5}">
                          <a16:colId xmlns:a16="http://schemas.microsoft.com/office/drawing/2014/main" val="1301009372"/>
                        </a:ext>
                      </a:extLst>
                    </a:gridCol>
                    <a:gridCol w="730118">
                      <a:extLst>
                        <a:ext uri="{9D8B030D-6E8A-4147-A177-3AD203B41FA5}">
                          <a16:colId xmlns:a16="http://schemas.microsoft.com/office/drawing/2014/main" val="3330033555"/>
                        </a:ext>
                      </a:extLst>
                    </a:gridCol>
                    <a:gridCol w="730118">
                      <a:extLst>
                        <a:ext uri="{9D8B030D-6E8A-4147-A177-3AD203B41FA5}">
                          <a16:colId xmlns:a16="http://schemas.microsoft.com/office/drawing/2014/main" val="1325192405"/>
                        </a:ext>
                      </a:extLst>
                    </a:gridCol>
                  </a:tblGrid>
                  <a:tr h="61055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833" t="-990" r="-1101667" b="-396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833" t="-990" r="-1001667" b="-396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00833" t="-990" r="-901667" b="-396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03361" t="-990" r="-809244" b="-396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400000" t="-990" r="-702500" b="-396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500000" t="-990" r="-602500" b="-396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600000" t="-990" r="-502500" b="-396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700000" t="-990" r="-402500" b="-396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800000" t="-990" r="-302500" b="-396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1643328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58751878"/>
                  </p:ext>
                </p:extLst>
              </p:nvPr>
            </p:nvGraphicFramePr>
            <p:xfrm>
              <a:off x="1154947" y="4626876"/>
              <a:ext cx="8761415" cy="60687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752283">
                      <a:extLst>
                        <a:ext uri="{9D8B030D-6E8A-4147-A177-3AD203B41FA5}">
                          <a16:colId xmlns:a16="http://schemas.microsoft.com/office/drawing/2014/main" val="313238153"/>
                        </a:ext>
                      </a:extLst>
                    </a:gridCol>
                    <a:gridCol w="1752283">
                      <a:extLst>
                        <a:ext uri="{9D8B030D-6E8A-4147-A177-3AD203B41FA5}">
                          <a16:colId xmlns:a16="http://schemas.microsoft.com/office/drawing/2014/main" val="510725601"/>
                        </a:ext>
                      </a:extLst>
                    </a:gridCol>
                    <a:gridCol w="1752283">
                      <a:extLst>
                        <a:ext uri="{9D8B030D-6E8A-4147-A177-3AD203B41FA5}">
                          <a16:colId xmlns:a16="http://schemas.microsoft.com/office/drawing/2014/main" val="704473432"/>
                        </a:ext>
                      </a:extLst>
                    </a:gridCol>
                    <a:gridCol w="1752283">
                      <a:extLst>
                        <a:ext uri="{9D8B030D-6E8A-4147-A177-3AD203B41FA5}">
                          <a16:colId xmlns:a16="http://schemas.microsoft.com/office/drawing/2014/main" val="3331446163"/>
                        </a:ext>
                      </a:extLst>
                    </a:gridCol>
                    <a:gridCol w="1752283">
                      <a:extLst>
                        <a:ext uri="{9D8B030D-6E8A-4147-A177-3AD203B41FA5}">
                          <a16:colId xmlns:a16="http://schemas.microsoft.com/office/drawing/2014/main" val="3318723649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num>
                                  <m:den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6347813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58751878"/>
                  </p:ext>
                </p:extLst>
              </p:nvPr>
            </p:nvGraphicFramePr>
            <p:xfrm>
              <a:off x="1154947" y="4626876"/>
              <a:ext cx="8761415" cy="60687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752283">
                      <a:extLst>
                        <a:ext uri="{9D8B030D-6E8A-4147-A177-3AD203B41FA5}">
                          <a16:colId xmlns:a16="http://schemas.microsoft.com/office/drawing/2014/main" val="313238153"/>
                        </a:ext>
                      </a:extLst>
                    </a:gridCol>
                    <a:gridCol w="1752283">
                      <a:extLst>
                        <a:ext uri="{9D8B030D-6E8A-4147-A177-3AD203B41FA5}">
                          <a16:colId xmlns:a16="http://schemas.microsoft.com/office/drawing/2014/main" val="510725601"/>
                        </a:ext>
                      </a:extLst>
                    </a:gridCol>
                    <a:gridCol w="1752283">
                      <a:extLst>
                        <a:ext uri="{9D8B030D-6E8A-4147-A177-3AD203B41FA5}">
                          <a16:colId xmlns:a16="http://schemas.microsoft.com/office/drawing/2014/main" val="704473432"/>
                        </a:ext>
                      </a:extLst>
                    </a:gridCol>
                    <a:gridCol w="1752283">
                      <a:extLst>
                        <a:ext uri="{9D8B030D-6E8A-4147-A177-3AD203B41FA5}">
                          <a16:colId xmlns:a16="http://schemas.microsoft.com/office/drawing/2014/main" val="3331446163"/>
                        </a:ext>
                      </a:extLst>
                    </a:gridCol>
                    <a:gridCol w="1752283">
                      <a:extLst>
                        <a:ext uri="{9D8B030D-6E8A-4147-A177-3AD203B41FA5}">
                          <a16:colId xmlns:a16="http://schemas.microsoft.com/office/drawing/2014/main" val="3318723649"/>
                        </a:ext>
                      </a:extLst>
                    </a:gridCol>
                  </a:tblGrid>
                  <a:tr h="6068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347" t="-2000" r="-400694" b="-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00697" t="-2000" r="-302091" b="-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6347813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54332826"/>
                  </p:ext>
                </p:extLst>
              </p:nvPr>
            </p:nvGraphicFramePr>
            <p:xfrm>
              <a:off x="1154946" y="5348100"/>
              <a:ext cx="8761416" cy="60680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60236">
                      <a:extLst>
                        <a:ext uri="{9D8B030D-6E8A-4147-A177-3AD203B41FA5}">
                          <a16:colId xmlns:a16="http://schemas.microsoft.com/office/drawing/2014/main" val="525237422"/>
                        </a:ext>
                      </a:extLst>
                    </a:gridCol>
                    <a:gridCol w="1460236">
                      <a:extLst>
                        <a:ext uri="{9D8B030D-6E8A-4147-A177-3AD203B41FA5}">
                          <a16:colId xmlns:a16="http://schemas.microsoft.com/office/drawing/2014/main" val="2915469882"/>
                        </a:ext>
                      </a:extLst>
                    </a:gridCol>
                    <a:gridCol w="1460236">
                      <a:extLst>
                        <a:ext uri="{9D8B030D-6E8A-4147-A177-3AD203B41FA5}">
                          <a16:colId xmlns:a16="http://schemas.microsoft.com/office/drawing/2014/main" val="354380590"/>
                        </a:ext>
                      </a:extLst>
                    </a:gridCol>
                    <a:gridCol w="1460236">
                      <a:extLst>
                        <a:ext uri="{9D8B030D-6E8A-4147-A177-3AD203B41FA5}">
                          <a16:colId xmlns:a16="http://schemas.microsoft.com/office/drawing/2014/main" val="805484302"/>
                        </a:ext>
                      </a:extLst>
                    </a:gridCol>
                    <a:gridCol w="1460236">
                      <a:extLst>
                        <a:ext uri="{9D8B030D-6E8A-4147-A177-3AD203B41FA5}">
                          <a16:colId xmlns:a16="http://schemas.microsoft.com/office/drawing/2014/main" val="1788089433"/>
                        </a:ext>
                      </a:extLst>
                    </a:gridCol>
                    <a:gridCol w="1460236">
                      <a:extLst>
                        <a:ext uri="{9D8B030D-6E8A-4147-A177-3AD203B41FA5}">
                          <a16:colId xmlns:a16="http://schemas.microsoft.com/office/drawing/2014/main" val="832825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𝟔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num>
                                  <m:den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𝟔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𝟔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9718681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54332826"/>
                  </p:ext>
                </p:extLst>
              </p:nvPr>
            </p:nvGraphicFramePr>
            <p:xfrm>
              <a:off x="1154946" y="5348100"/>
              <a:ext cx="8761416" cy="60680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60236">
                      <a:extLst>
                        <a:ext uri="{9D8B030D-6E8A-4147-A177-3AD203B41FA5}">
                          <a16:colId xmlns:a16="http://schemas.microsoft.com/office/drawing/2014/main" val="525237422"/>
                        </a:ext>
                      </a:extLst>
                    </a:gridCol>
                    <a:gridCol w="1460236">
                      <a:extLst>
                        <a:ext uri="{9D8B030D-6E8A-4147-A177-3AD203B41FA5}">
                          <a16:colId xmlns:a16="http://schemas.microsoft.com/office/drawing/2014/main" val="2915469882"/>
                        </a:ext>
                      </a:extLst>
                    </a:gridCol>
                    <a:gridCol w="1460236">
                      <a:extLst>
                        <a:ext uri="{9D8B030D-6E8A-4147-A177-3AD203B41FA5}">
                          <a16:colId xmlns:a16="http://schemas.microsoft.com/office/drawing/2014/main" val="354380590"/>
                        </a:ext>
                      </a:extLst>
                    </a:gridCol>
                    <a:gridCol w="1460236">
                      <a:extLst>
                        <a:ext uri="{9D8B030D-6E8A-4147-A177-3AD203B41FA5}">
                          <a16:colId xmlns:a16="http://schemas.microsoft.com/office/drawing/2014/main" val="805484302"/>
                        </a:ext>
                      </a:extLst>
                    </a:gridCol>
                    <a:gridCol w="1460236">
                      <a:extLst>
                        <a:ext uri="{9D8B030D-6E8A-4147-A177-3AD203B41FA5}">
                          <a16:colId xmlns:a16="http://schemas.microsoft.com/office/drawing/2014/main" val="1788089433"/>
                        </a:ext>
                      </a:extLst>
                    </a:gridCol>
                    <a:gridCol w="1460236">
                      <a:extLst>
                        <a:ext uri="{9D8B030D-6E8A-4147-A177-3AD203B41FA5}">
                          <a16:colId xmlns:a16="http://schemas.microsoft.com/office/drawing/2014/main" val="8328251"/>
                        </a:ext>
                      </a:extLst>
                    </a:gridCol>
                  </a:tblGrid>
                  <a:tr h="6068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417" t="-1000" r="-500833" b="-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00837" t="-1000" r="-402929" b="-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200000" t="-1000" r="-301250" b="-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9718681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819150" y="5929556"/>
                <a:ext cx="9906000" cy="7855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*By using a model, I can put the fractions in or order from least to greatest. </a:t>
                </a: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 smtClean="0"/>
                  <a:t>,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dirty="0" smtClean="0"/>
                  <a:t>,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dirty="0" smtClean="0"/>
                  <a:t>,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150" y="5929556"/>
                <a:ext cx="9906000" cy="785536"/>
              </a:xfrm>
              <a:prstGeom prst="rect">
                <a:avLst/>
              </a:prstGeom>
              <a:blipFill>
                <a:blip r:embed="rId7"/>
                <a:stretch>
                  <a:fillRect l="-492" t="-46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7174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Draw a Number Line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010194" y="4062815"/>
            <a:ext cx="9781631" cy="14692"/>
          </a:xfrm>
          <a:prstGeom prst="straightConnector1">
            <a:avLst/>
          </a:prstGeom>
          <a:ln w="825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10194" y="2307371"/>
                <a:ext cx="9997440" cy="9019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Task 10: Max lives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/>
                  <a:t> of a mile from school, Carlos live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of a mile from school, Luke live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and Emma live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miles </a:t>
                </a:r>
                <a:r>
                  <a:rPr lang="en-US" dirty="0"/>
                  <a:t>from school. Order the fractions from least to greatest.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0194" y="2307371"/>
                <a:ext cx="9997440" cy="901978"/>
              </a:xfrm>
              <a:prstGeom prst="rect">
                <a:avLst/>
              </a:prstGeom>
              <a:blipFill>
                <a:blip r:embed="rId2"/>
                <a:stretch>
                  <a:fillRect l="-549" b="-6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/>
          <p:cNvCxnSpPr/>
          <p:nvPr/>
        </p:nvCxnSpPr>
        <p:spPr>
          <a:xfrm>
            <a:off x="1310632" y="3821628"/>
            <a:ext cx="8709" cy="592183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361536" y="3812920"/>
            <a:ext cx="8709" cy="592183"/>
          </a:xfrm>
          <a:prstGeom prst="line">
            <a:avLst/>
          </a:prstGeom>
          <a:ln w="2222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876834" y="3812921"/>
            <a:ext cx="8709" cy="592183"/>
          </a:xfrm>
          <a:prstGeom prst="line">
            <a:avLst/>
          </a:prstGeom>
          <a:ln w="222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8187477" y="3812923"/>
            <a:ext cx="8709" cy="592183"/>
          </a:xfrm>
          <a:prstGeom prst="line">
            <a:avLst/>
          </a:prstGeom>
          <a:ln w="222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0489411" y="3812919"/>
            <a:ext cx="8709" cy="592183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143944" y="4511603"/>
            <a:ext cx="333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5704331" y="4511603"/>
                <a:ext cx="345006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4331" y="4511603"/>
                <a:ext cx="345006" cy="63478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/>
          <p:cNvSpPr txBox="1"/>
          <p:nvPr/>
        </p:nvSpPr>
        <p:spPr>
          <a:xfrm>
            <a:off x="10356654" y="4511605"/>
            <a:ext cx="265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198183" y="3202235"/>
                <a:ext cx="326692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8183" y="3202235"/>
                <a:ext cx="326692" cy="63478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7966424" y="3189723"/>
                <a:ext cx="421212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6424" y="3189723"/>
                <a:ext cx="421212" cy="63478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5670766" y="3178130"/>
                <a:ext cx="397657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0766" y="3178130"/>
                <a:ext cx="397657" cy="63478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3" name="Straight Connector 52"/>
          <p:cNvCxnSpPr/>
          <p:nvPr/>
        </p:nvCxnSpPr>
        <p:spPr>
          <a:xfrm>
            <a:off x="4953000" y="3821628"/>
            <a:ext cx="9525" cy="592183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4762034" y="3216788"/>
                <a:ext cx="377026" cy="612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2034" y="3216788"/>
                <a:ext cx="377026" cy="61279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Box 56"/>
          <p:cNvSpPr txBox="1"/>
          <p:nvPr/>
        </p:nvSpPr>
        <p:spPr>
          <a:xfrm>
            <a:off x="1154954" y="5381625"/>
            <a:ext cx="9343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By looking at the number line I can see the fractions in order from least to greatest.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597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2" grpId="0"/>
      <p:bldP spid="40" grpId="0"/>
      <p:bldP spid="46" grpId="0"/>
      <p:bldP spid="47" grpId="0"/>
      <p:bldP spid="49" grpId="0"/>
      <p:bldP spid="50" grpId="0"/>
      <p:bldP spid="55" grpId="0"/>
      <p:bldP spid="5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Find a Common Denominator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04849" y="2243202"/>
                <a:ext cx="10658475" cy="866775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Task 10: Max lives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/>
                  <a:t> of a mile from school, Carlos live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US" dirty="0"/>
                  <a:t> of a mile from school, Luke live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dirty="0"/>
                  <a:t> and Emma live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US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miles from school. Order the fractions from least to greatest.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04849" y="2243202"/>
                <a:ext cx="10658475" cy="866775"/>
              </a:xfrm>
              <a:blipFill>
                <a:blip r:embed="rId2"/>
                <a:stretch>
                  <a:fillRect l="-172" t="-2113" r="-4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47724" y="2996684"/>
            <a:ext cx="36957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– Find the smallest number that each denominator will divide into.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71675" y="4120039"/>
            <a:ext cx="508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70981" y="2996684"/>
            <a:ext cx="30670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– Think…What number do I need to multiply the denominator with in order to get 60.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470982" y="4304705"/>
            <a:ext cx="13692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 X </a:t>
            </a:r>
            <a:r>
              <a:rPr lang="en-US" u="sng" dirty="0" smtClean="0"/>
              <a:t>?</a:t>
            </a:r>
            <a:r>
              <a:rPr lang="en-US" dirty="0" smtClean="0"/>
              <a:t> = 60     </a:t>
            </a:r>
          </a:p>
          <a:p>
            <a:r>
              <a:rPr lang="en-US" dirty="0" smtClean="0"/>
              <a:t>12 X </a:t>
            </a:r>
            <a:r>
              <a:rPr lang="en-US" u="sng" dirty="0" smtClean="0"/>
              <a:t>?</a:t>
            </a:r>
            <a:r>
              <a:rPr lang="en-US" dirty="0" smtClean="0"/>
              <a:t> = 60   </a:t>
            </a:r>
          </a:p>
          <a:p>
            <a:r>
              <a:rPr lang="en-US" dirty="0" smtClean="0"/>
              <a:t>5 X </a:t>
            </a:r>
            <a:r>
              <a:rPr lang="en-US" u="sng" dirty="0" smtClean="0"/>
              <a:t>?</a:t>
            </a:r>
            <a:r>
              <a:rPr lang="en-US" dirty="0" smtClean="0"/>
              <a:t> = 60     </a:t>
            </a:r>
          </a:p>
          <a:p>
            <a:r>
              <a:rPr lang="en-US" dirty="0" smtClean="0"/>
              <a:t>6 X </a:t>
            </a:r>
            <a:r>
              <a:rPr lang="en-US" u="sng" dirty="0" smtClean="0"/>
              <a:t>?</a:t>
            </a:r>
            <a:r>
              <a:rPr lang="en-US" dirty="0" smtClean="0"/>
              <a:t> = 60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067675" y="2996684"/>
            <a:ext cx="329564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– Whatever number you multiply the denominator by you need to multiply the numerator by the same number.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9124949" y="4304064"/>
                <a:ext cx="1953468" cy="24019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5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5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5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1500" b="0" i="0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15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500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num>
                        <m:den>
                          <m:r>
                            <a:rPr lang="en-US" sz="1500" b="0" i="1" smtClean="0">
                              <a:latin typeface="Cambria Math" panose="02040503050406030204" pitchFamily="18" charset="0"/>
                            </a:rPr>
                            <m:t>60</m:t>
                          </m:r>
                        </m:den>
                      </m:f>
                    </m:oMath>
                  </m:oMathPara>
                </a14:m>
                <a:endParaRPr lang="en-US" sz="1500" dirty="0" smtClean="0">
                  <a:latin typeface="+mj-lt"/>
                </a:endParaRPr>
              </a:p>
              <a:p>
                <a:endParaRPr lang="en-US" sz="1000" i="1" dirty="0" smtClean="0">
                  <a:latin typeface="+mj-lt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US" dirty="0" smtClean="0">
                    <a:latin typeface="+mj-lt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45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60</m:t>
                        </m:r>
                      </m:den>
                    </m:f>
                  </m:oMath>
                </a14:m>
                <a:r>
                  <a:rPr lang="en-US" dirty="0" smtClean="0">
                    <a:latin typeface="+mj-lt"/>
                  </a:rPr>
                  <a:t> </a:t>
                </a:r>
              </a:p>
              <a:p>
                <a:r>
                  <a:rPr lang="en-US" dirty="0" smtClean="0">
                    <a:latin typeface="+mj-lt"/>
                  </a:rPr>
                  <a:t> 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dirty="0" smtClean="0">
                    <a:latin typeface="+mj-lt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24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60</m:t>
                        </m:r>
                      </m:den>
                    </m:f>
                  </m:oMath>
                </a14:m>
                <a:r>
                  <a:rPr lang="en-US" dirty="0" smtClean="0">
                    <a:latin typeface="+mj-lt"/>
                  </a:rPr>
                  <a:t>  </a:t>
                </a:r>
              </a:p>
              <a:p>
                <a:endParaRPr lang="en-US" sz="1000" dirty="0" smtClean="0">
                  <a:latin typeface="+mj-lt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dirty="0" smtClean="0">
                    <a:latin typeface="+mj-lt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30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60</m:t>
                        </m:r>
                      </m:den>
                    </m:f>
                  </m:oMath>
                </a14:m>
                <a:endParaRPr lang="en-US" dirty="0">
                  <a:latin typeface="+mj-lt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4949" y="4304064"/>
                <a:ext cx="1953468" cy="240194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847724" y="5819775"/>
            <a:ext cx="76295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By looking at the fractions with a common denominator I can put them in order from least to greatest. 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40187" y="4280210"/>
            <a:ext cx="1593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(3 X </a:t>
            </a:r>
            <a:r>
              <a:rPr lang="en-US" u="sng" dirty="0"/>
              <a:t>20</a:t>
            </a:r>
            <a:r>
              <a:rPr lang="en-US" dirty="0"/>
              <a:t> = 60)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840187" y="4572568"/>
            <a:ext cx="1532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(12 X </a:t>
            </a:r>
            <a:r>
              <a:rPr lang="en-US" u="sng" dirty="0"/>
              <a:t>5</a:t>
            </a:r>
            <a:r>
              <a:rPr lang="en-US" dirty="0"/>
              <a:t> = 60)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840187" y="4864926"/>
            <a:ext cx="1532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(5 X </a:t>
            </a:r>
            <a:r>
              <a:rPr lang="en-US" u="sng" dirty="0"/>
              <a:t>12</a:t>
            </a:r>
            <a:r>
              <a:rPr lang="en-US" dirty="0"/>
              <a:t> = 60)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40187" y="5161465"/>
            <a:ext cx="1532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(6 </a:t>
            </a:r>
            <a:r>
              <a:rPr lang="en-US" dirty="0"/>
              <a:t>X </a:t>
            </a:r>
            <a:r>
              <a:rPr lang="en-US" u="sng" dirty="0"/>
              <a:t>10</a:t>
            </a:r>
            <a:r>
              <a:rPr lang="en-US" dirty="0"/>
              <a:t> = 60)</a:t>
            </a:r>
          </a:p>
        </p:txBody>
      </p:sp>
    </p:spTree>
    <p:extLst>
      <p:ext uri="{BB962C8B-B14F-4D97-AF65-F5344CB8AC3E}">
        <p14:creationId xmlns:p14="http://schemas.microsoft.com/office/powerpoint/2010/main" val="1537896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138</TotalTime>
  <Words>209</Words>
  <Application>Microsoft Office PowerPoint</Application>
  <PresentationFormat>Widescreen</PresentationFormat>
  <Paragraphs>56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Cambria Math</vt:lpstr>
      <vt:lpstr>Century Gothic</vt:lpstr>
      <vt:lpstr>Wingdings</vt:lpstr>
      <vt:lpstr>Wingdings 3</vt:lpstr>
      <vt:lpstr>Ion Boardroom</vt:lpstr>
      <vt:lpstr>Ordering Fractions</vt:lpstr>
      <vt:lpstr>You can order fractions using a few different strategies.</vt:lpstr>
      <vt:lpstr>Draw a Model</vt:lpstr>
      <vt:lpstr>Draw a Number Line</vt:lpstr>
      <vt:lpstr>Find a Common Denominator</vt:lpstr>
    </vt:vector>
  </TitlesOfParts>
  <Company>WCS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Ordering Fractions</dc:title>
  <dc:creator>Stephanie Kratz</dc:creator>
  <cp:lastModifiedBy>Windows User</cp:lastModifiedBy>
  <cp:revision>14</cp:revision>
  <dcterms:created xsi:type="dcterms:W3CDTF">2020-05-04T11:55:02Z</dcterms:created>
  <dcterms:modified xsi:type="dcterms:W3CDTF">2020-05-06T12:27:56Z</dcterms:modified>
</cp:coreProperties>
</file>