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4"/>
  </p:sldMasterIdLst>
  <p:sldIdLst>
    <p:sldId id="256" r:id="rId5"/>
    <p:sldId id="265" r:id="rId6"/>
    <p:sldId id="272" r:id="rId7"/>
    <p:sldId id="266" r:id="rId8"/>
    <p:sldId id="257" r:id="rId9"/>
    <p:sldId id="267" r:id="rId10"/>
    <p:sldId id="268" r:id="rId11"/>
    <p:sldId id="271" r:id="rId12"/>
    <p:sldId id="270" r:id="rId13"/>
    <p:sldId id="269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B83688-640E-491A-A297-8008AD4C1D4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E56042-1B5C-45AD-A759-29B34751061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672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3688-640E-491A-A297-8008AD4C1D4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042-1B5C-45AD-A759-29B34751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1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3688-640E-491A-A297-8008AD4C1D4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042-1B5C-45AD-A759-29B34751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7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3688-640E-491A-A297-8008AD4C1D4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042-1B5C-45AD-A759-29B34751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7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B83688-640E-491A-A297-8008AD4C1D4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E56042-1B5C-45AD-A759-29B34751061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57520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3688-640E-491A-A297-8008AD4C1D4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042-1B5C-45AD-A759-29B34751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6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3688-640E-491A-A297-8008AD4C1D4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042-1B5C-45AD-A759-29B34751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3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3688-640E-491A-A297-8008AD4C1D4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042-1B5C-45AD-A759-29B34751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3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3688-640E-491A-A297-8008AD4C1D4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042-1B5C-45AD-A759-29B34751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9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6B83688-640E-491A-A297-8008AD4C1D4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CE56042-1B5C-45AD-A759-29B3475106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0806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6B83688-640E-491A-A297-8008AD4C1D4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CE56042-1B5C-45AD-A759-29B34751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2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6B83688-640E-491A-A297-8008AD4C1D4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E56042-1B5C-45AD-A759-29B34751061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89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herfood-devos.com/2010_09_01_archiv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hyperlink" Target="http://graspingforobjectivity.com/2009/11/sweet-dreams-are-made-of-this.html/" TargetMode="External"/><Relationship Id="rId18" Type="http://schemas.openxmlformats.org/officeDocument/2006/relationships/image" Target="../media/image12.jpeg"/><Relationship Id="rId3" Type="http://schemas.openxmlformats.org/officeDocument/2006/relationships/hyperlink" Target="http://fabiusmaximus.com/2011/09/26/29223/" TargetMode="External"/><Relationship Id="rId7" Type="http://schemas.openxmlformats.org/officeDocument/2006/relationships/hyperlink" Target="http://www.healinglandscapes.org/blog/2015/01/" TargetMode="External"/><Relationship Id="rId12" Type="http://schemas.openxmlformats.org/officeDocument/2006/relationships/image" Target="../media/image9.jpg"/><Relationship Id="rId17" Type="http://schemas.openxmlformats.org/officeDocument/2006/relationships/hyperlink" Target="https://twowritingteachers.org/2015/02/19/nf10for10/" TargetMode="External"/><Relationship Id="rId2" Type="http://schemas.openxmlformats.org/officeDocument/2006/relationships/image" Target="../media/image4.jp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hyperlink" Target="https://sonyaterborg.com/tag/wonder/" TargetMode="External"/><Relationship Id="rId5" Type="http://schemas.openxmlformats.org/officeDocument/2006/relationships/hyperlink" Target="http://tvtropes.org/pmwiki/pmwiki.php/Main/GagNose" TargetMode="External"/><Relationship Id="rId15" Type="http://schemas.openxmlformats.org/officeDocument/2006/relationships/hyperlink" Target="http://mandelman.ml-implode.com/2013/09/carpe-domum-the-little-city-that-could-richmond-california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jpeg"/><Relationship Id="rId9" Type="http://schemas.openxmlformats.org/officeDocument/2006/relationships/hyperlink" Target="https://www.lagazzettadilucca.it/politica/2014/12-2/dumbo-rossi-sale-su-rom-air/" TargetMode="External"/><Relationship Id="rId1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E5F1-1544-43A6-8EAD-17F45F19CB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nap ITC" panose="04040A07060A02020202" pitchFamily="82" charset="0"/>
              </a:rPr>
              <a:t>Theme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9A869-6D27-4C16-8EDD-834332737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3833872"/>
            <a:ext cx="8045373" cy="742279"/>
          </a:xfrm>
        </p:spPr>
        <p:txBody>
          <a:bodyPr>
            <a:noAutofit/>
          </a:bodyPr>
          <a:lstStyle/>
          <a:p>
            <a:r>
              <a:rPr lang="en-US" sz="5400" cap="none" dirty="0">
                <a:latin typeface="+mj-lt"/>
              </a:rPr>
              <a:t>THE </a:t>
            </a:r>
            <a:r>
              <a:rPr lang="en-US" sz="5400" cap="none" dirty="0" err="1">
                <a:latin typeface="+mj-lt"/>
              </a:rPr>
              <a:t>ME</a:t>
            </a:r>
            <a:r>
              <a:rPr lang="en-US" sz="4400" cap="none" dirty="0" err="1">
                <a:latin typeface="+mj-lt"/>
              </a:rPr>
              <a:t>ssage</a:t>
            </a:r>
            <a:endParaRPr lang="en-US" sz="4400" cap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352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3D24-DF67-4A0A-8864-1714E232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Let’s give it a try.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C99C5E-EE7B-47D7-AE53-6BD0D63FA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90745"/>
            <a:ext cx="6158418" cy="49851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u="sng" dirty="0"/>
              <a:t>Action</a:t>
            </a:r>
            <a:r>
              <a:rPr lang="en-US" sz="3200" dirty="0"/>
              <a:t> – What is the most important thing the character did?</a:t>
            </a:r>
          </a:p>
          <a:p>
            <a:r>
              <a:rPr lang="en-US" sz="2600" dirty="0">
                <a:solidFill>
                  <a:schemeClr val="accent2"/>
                </a:solidFill>
              </a:rPr>
              <a:t>Greg chose to visit his grandma instead of attending the party.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b="1" u="sng" dirty="0"/>
              <a:t>Feeling</a:t>
            </a:r>
            <a:r>
              <a:rPr lang="en-US" sz="3200" dirty="0"/>
              <a:t> – What is the most important feeling the character had?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Guilty/Conflicted – doesn’t want to upset anyone or miss out.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Happy –about the choice he made and about making grandma smile</a:t>
            </a:r>
            <a:r>
              <a:rPr lang="en-US" sz="2800" dirty="0">
                <a:solidFill>
                  <a:schemeClr val="accent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17EC7-2897-44FC-AEE3-CF9CC3A5D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/>
              <a:t>From our character’s actions and feelings, what do you think is THE </a:t>
            </a:r>
            <a:r>
              <a:rPr lang="en-US" sz="2400" dirty="0" err="1"/>
              <a:t>MEssage</a:t>
            </a:r>
            <a:r>
              <a:rPr lang="en-US" sz="2400" dirty="0"/>
              <a:t> the author wants us to learn?</a:t>
            </a:r>
          </a:p>
          <a:p>
            <a:r>
              <a:rPr lang="en-US" sz="2400" dirty="0"/>
              <a:t>*Remember, there is usually more than one theme we can find in a story.*</a:t>
            </a:r>
          </a:p>
          <a:p>
            <a:r>
              <a:rPr lang="en-US" sz="2400" b="1" dirty="0">
                <a:solidFill>
                  <a:schemeClr val="accent4"/>
                </a:solidFill>
              </a:rPr>
              <a:t>Integrity</a:t>
            </a:r>
            <a:r>
              <a:rPr lang="en-US" sz="2400" dirty="0">
                <a:solidFill>
                  <a:schemeClr val="accent4"/>
                </a:solidFill>
              </a:rPr>
              <a:t> – Making good choices.</a:t>
            </a:r>
          </a:p>
          <a:p>
            <a:r>
              <a:rPr lang="en-US" sz="2400" b="1" dirty="0">
                <a:solidFill>
                  <a:schemeClr val="accent4"/>
                </a:solidFill>
              </a:rPr>
              <a:t>Family</a:t>
            </a:r>
            <a:r>
              <a:rPr lang="en-US" sz="2400" dirty="0">
                <a:solidFill>
                  <a:schemeClr val="accent4"/>
                </a:solidFill>
              </a:rPr>
              <a:t> – Family is most important.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D00038-6102-4D48-8944-CE6EE39D2D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7117" y="244115"/>
            <a:ext cx="10177463" cy="1492250"/>
          </a:xfrm>
        </p:spPr>
        <p:txBody>
          <a:bodyPr/>
          <a:lstStyle/>
          <a:p>
            <a:r>
              <a:rPr lang="en-US" dirty="0"/>
              <a:t>V.I.P. - Fiction</a:t>
            </a:r>
          </a:p>
        </p:txBody>
      </p:sp>
    </p:spTree>
    <p:extLst>
      <p:ext uri="{BB962C8B-B14F-4D97-AF65-F5344CB8AC3E}">
        <p14:creationId xmlns:p14="http://schemas.microsoft.com/office/powerpoint/2010/main" val="99501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E5F1-1544-43A6-8EAD-17F45F19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271" y="262550"/>
            <a:ext cx="4019342" cy="240676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Snap ITC" panose="04040A07060A02020202" pitchFamily="82" charset="0"/>
              </a:rPr>
              <a:t>Theme is a multiple meaning word…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F2202-8590-4080-B052-11F2321A6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08137" y="2827752"/>
            <a:ext cx="3092115" cy="4164164"/>
          </a:xfrm>
        </p:spPr>
        <p:txBody>
          <a:bodyPr>
            <a:normAutofit/>
          </a:bodyPr>
          <a:lstStyle/>
          <a:p>
            <a:r>
              <a:rPr lang="en-US" sz="2400" dirty="0"/>
              <a:t>Now we are using the word theme to mean “song”.</a:t>
            </a:r>
          </a:p>
          <a:p>
            <a:r>
              <a:rPr lang="en-US" sz="2400" dirty="0"/>
              <a:t>Let’s celebrate your great work today with a Snap &amp; Cheer to the theme from the Addams Family!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DD2B228-974A-4C38-BD0B-B778C80A31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48" y="891074"/>
            <a:ext cx="5524735" cy="507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6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23DD-30D6-4D6F-AD81-A813E684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3036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story Theme?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cap="none" dirty="0">
                <a:latin typeface="Juice ITC" panose="04040403040A02020202" pitchFamily="82" charset="0"/>
              </a:rPr>
              <a:t/>
            </a:r>
            <a:br>
              <a:rPr lang="en-US" sz="3600" cap="none" dirty="0">
                <a:latin typeface="Juice ITC" panose="04040403040A02020202" pitchFamily="82" charset="0"/>
              </a:rPr>
            </a:br>
            <a:endParaRPr lang="en-US" sz="3600" dirty="0">
              <a:latin typeface="Juice ITC" panose="04040403040A020202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752A8-7ABA-423A-BBCF-C9423A720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174" y="2706524"/>
            <a:ext cx="8580385" cy="414455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Juice ITC" panose="04040403040A02020202" pitchFamily="82" charset="0"/>
              </a:rPr>
              <a:t>It can apply to your own life. (The ME)</a:t>
            </a:r>
          </a:p>
          <a:p>
            <a:r>
              <a:rPr lang="en-US" sz="4000" dirty="0">
                <a:latin typeface="Juice ITC" panose="04040403040A02020202" pitchFamily="82" charset="0"/>
              </a:rPr>
              <a:t>There can be more than one.</a:t>
            </a:r>
          </a:p>
          <a:p>
            <a:r>
              <a:rPr lang="en-US" sz="4000" dirty="0">
                <a:latin typeface="Juice ITC" panose="04040403040A02020202" pitchFamily="82" charset="0"/>
              </a:rPr>
              <a:t>It is a broad idea about life – not specific to the story.</a:t>
            </a:r>
          </a:p>
          <a:p>
            <a:r>
              <a:rPr lang="en-US" sz="4000" dirty="0">
                <a:latin typeface="Juice ITC" panose="04040403040A02020202" pitchFamily="82" charset="0"/>
              </a:rPr>
              <a:t>It is usually not stated, it must be inferred.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0B1317C-0287-49AB-A999-5A063F996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577564" y="1890330"/>
            <a:ext cx="2054657" cy="19895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2AE9627-26DD-4070-90AD-FD9F6361BA06}"/>
              </a:ext>
            </a:extLst>
          </p:cNvPr>
          <p:cNvSpPr txBox="1">
            <a:spLocks/>
          </p:cNvSpPr>
          <p:nvPr/>
        </p:nvSpPr>
        <p:spPr>
          <a:xfrm>
            <a:off x="1186795" y="1146097"/>
            <a:ext cx="10178322" cy="2669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empus Sans ITC" panose="04020404030D07020202" pitchFamily="82" charset="0"/>
              </a:rPr>
              <a:t>The theme is THE </a:t>
            </a:r>
            <a:r>
              <a:rPr lang="en-US" sz="3200" dirty="0" err="1">
                <a:latin typeface="Tempus Sans ITC" panose="04020404030D07020202" pitchFamily="82" charset="0"/>
              </a:rPr>
              <a:t>MEssage</a:t>
            </a:r>
            <a:r>
              <a:rPr lang="en-US" sz="3200" dirty="0">
                <a:latin typeface="Tempus Sans ITC" panose="04020404030D07020202" pitchFamily="82" charset="0"/>
              </a:rPr>
              <a:t> or lesson the author wants you to learn from the story.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4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752A8-7ABA-423A-BBCF-C9423A720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en-US" sz="3200" dirty="0"/>
          </a:p>
          <a:p>
            <a:endParaRPr lang="en-US" sz="32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2AE9627-26DD-4070-90AD-FD9F6361BA06}"/>
              </a:ext>
            </a:extLst>
          </p:cNvPr>
          <p:cNvSpPr txBox="1">
            <a:spLocks/>
          </p:cNvSpPr>
          <p:nvPr/>
        </p:nvSpPr>
        <p:spPr>
          <a:xfrm>
            <a:off x="1186795" y="1146097"/>
            <a:ext cx="10178322" cy="2669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pic>
        <p:nvPicPr>
          <p:cNvPr id="1030" name="Picture 6" descr="Teaching Literary Theme in Upper Elementary">
            <a:extLst>
              <a:ext uri="{FF2B5EF4-FFF2-40B4-BE49-F238E27FC236}">
                <a16:creationId xmlns:a16="http://schemas.microsoft.com/office/drawing/2014/main" id="{D9D95FAD-AAF4-4FE8-9556-A96B2FF80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72" y="9353660"/>
            <a:ext cx="5692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2F7C25-08FE-47F5-9458-4F60DB90B8E1}"/>
              </a:ext>
            </a:extLst>
          </p:cNvPr>
          <p:cNvSpPr txBox="1">
            <a:spLocks/>
          </p:cNvSpPr>
          <p:nvPr/>
        </p:nvSpPr>
        <p:spPr>
          <a:xfrm>
            <a:off x="1339195" y="1298497"/>
            <a:ext cx="10178322" cy="2669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pic>
        <p:nvPicPr>
          <p:cNvPr id="3078" name="Picture 6" descr="Teaching about Themes in Literature | Upper Elementary Snapshots">
            <a:extLst>
              <a:ext uri="{FF2B5EF4-FFF2-40B4-BE49-F238E27FC236}">
                <a16:creationId xmlns:a16="http://schemas.microsoft.com/office/drawing/2014/main" id="{E48345C7-016A-4C36-98A1-F4595C73468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27" t="-8317" r="-17968"/>
          <a:stretch/>
        </p:blipFill>
        <p:spPr bwMode="auto">
          <a:xfrm>
            <a:off x="762000" y="167488"/>
            <a:ext cx="5794719" cy="6029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EA4C7FE-4C5A-4E35-AE36-046586DDA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3" y="457199"/>
            <a:ext cx="3092117" cy="447693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radley Hand ITC" panose="03070402050302030203" pitchFamily="66" charset="0"/>
              </a:rPr>
              <a:t>Here are some common Themes in fiction stories.</a:t>
            </a:r>
          </a:p>
        </p:txBody>
      </p:sp>
    </p:spTree>
    <p:extLst>
      <p:ext uri="{BB962C8B-B14F-4D97-AF65-F5344CB8AC3E}">
        <p14:creationId xmlns:p14="http://schemas.microsoft.com/office/powerpoint/2010/main" val="256507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D6CF90-0F41-468F-AA03-B2DE07B31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127" y="153440"/>
            <a:ext cx="10146635" cy="1027771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And there are so many more!  </a:t>
            </a:r>
            <a:br>
              <a:rPr lang="en-US" sz="3600" dirty="0"/>
            </a:br>
            <a:r>
              <a:rPr lang="en-US" sz="3600" dirty="0"/>
              <a:t>Just think </a:t>
            </a:r>
            <a:r>
              <a:rPr lang="en-US" sz="3600" dirty="0" err="1"/>
              <a:t>Lifeskills</a:t>
            </a:r>
            <a:r>
              <a:rPr lang="en-US" sz="3600" dirty="0"/>
              <a:t>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41535D-F0EF-46F6-AE8C-EE5EB9DC6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037" y="1181211"/>
            <a:ext cx="2793785" cy="505358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empus Sans ITC" panose="04020404030D07020202" pitchFamily="82" charset="0"/>
              </a:rPr>
              <a:t>Believing in Yourself</a:t>
            </a:r>
          </a:p>
          <a:p>
            <a:endParaRPr lang="en-US" sz="4000" dirty="0">
              <a:latin typeface="Tempus Sans ITC" panose="04020404030D07020202" pitchFamily="82" charset="0"/>
            </a:endParaRPr>
          </a:p>
          <a:p>
            <a:r>
              <a:rPr lang="en-US" sz="4000" dirty="0">
                <a:latin typeface="Tempus Sans ITC" panose="04020404030D07020202" pitchFamily="82" charset="0"/>
              </a:rPr>
              <a:t>Jealousy</a:t>
            </a:r>
          </a:p>
          <a:p>
            <a:pPr marL="0" indent="0">
              <a:buNone/>
            </a:pPr>
            <a:endParaRPr lang="en-US" sz="4000" dirty="0">
              <a:latin typeface="Tempus Sans ITC" panose="04020404030D07020202" pitchFamily="82" charset="0"/>
            </a:endParaRPr>
          </a:p>
          <a:p>
            <a:r>
              <a:rPr lang="en-US" sz="4000" dirty="0">
                <a:latin typeface="Tempus Sans ITC" panose="04020404030D07020202" pitchFamily="82" charset="0"/>
              </a:rPr>
              <a:t>Kindness</a:t>
            </a:r>
          </a:p>
          <a:p>
            <a:endParaRPr lang="en-US" dirty="0"/>
          </a:p>
        </p:txBody>
      </p:sp>
      <p:pic>
        <p:nvPicPr>
          <p:cNvPr id="7" name="Picture 6" descr="A person wearing a costume&#10;&#10;Description automatically generated">
            <a:extLst>
              <a:ext uri="{FF2B5EF4-FFF2-40B4-BE49-F238E27FC236}">
                <a16:creationId xmlns:a16="http://schemas.microsoft.com/office/drawing/2014/main" id="{41D42062-C44C-4FB4-BA2F-158916AD9F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635671" y="2085935"/>
            <a:ext cx="1297664" cy="900499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CD11F5C-A761-4BCB-B98A-CB85239544B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653604" y="5113256"/>
            <a:ext cx="1277851" cy="896109"/>
          </a:xfrm>
          <a:prstGeom prst="rect">
            <a:avLst/>
          </a:prstGeom>
        </p:spPr>
      </p:pic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6BEA69E-53B0-4322-99EA-7DE7B68FF19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644712" y="3518453"/>
            <a:ext cx="1297664" cy="973248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2CB4961-D544-4FE1-88C9-7ABB1DA2C9BA}"/>
              </a:ext>
            </a:extLst>
          </p:cNvPr>
          <p:cNvSpPr txBox="1">
            <a:spLocks/>
          </p:cNvSpPr>
          <p:nvPr/>
        </p:nvSpPr>
        <p:spPr>
          <a:xfrm>
            <a:off x="1330055" y="1382990"/>
            <a:ext cx="2650366" cy="5053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Tempus Sans ITC" panose="04020404030D07020202" pitchFamily="82" charset="0"/>
              </a:rPr>
              <a:t>Courage</a:t>
            </a:r>
          </a:p>
          <a:p>
            <a:endParaRPr lang="en-US" sz="4000" dirty="0">
              <a:latin typeface="Tempus Sans ITC" panose="04020404030D07020202" pitchFamily="82" charset="0"/>
            </a:endParaRPr>
          </a:p>
          <a:p>
            <a:r>
              <a:rPr lang="en-US" sz="4000" dirty="0">
                <a:latin typeface="Tempus Sans ITC" panose="04020404030D07020202" pitchFamily="82" charset="0"/>
              </a:rPr>
              <a:t>Friendship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latin typeface="Tempus Sans ITC" panose="04020404030D07020202" pitchFamily="82" charset="0"/>
            </a:endParaRPr>
          </a:p>
          <a:p>
            <a:r>
              <a:rPr lang="en-US" sz="4000" dirty="0">
                <a:latin typeface="Tempus Sans ITC" panose="04020404030D07020202" pitchFamily="82" charset="0"/>
              </a:rPr>
              <a:t>Honesty</a:t>
            </a:r>
          </a:p>
          <a:p>
            <a:endParaRPr lang="en-US" dirty="0"/>
          </a:p>
        </p:txBody>
      </p:sp>
      <p:pic>
        <p:nvPicPr>
          <p:cNvPr id="17" name="Picture 16" descr="A picture containing sunglasses&#10;&#10;Description automatically generated">
            <a:extLst>
              <a:ext uri="{FF2B5EF4-FFF2-40B4-BE49-F238E27FC236}">
                <a16:creationId xmlns:a16="http://schemas.microsoft.com/office/drawing/2014/main" id="{0CF7B55D-D489-4C51-B207-30C44BF6528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248931" y="2084768"/>
            <a:ext cx="1793264" cy="976116"/>
          </a:xfrm>
          <a:prstGeom prst="rect">
            <a:avLst/>
          </a:prstGeom>
        </p:spPr>
      </p:pic>
      <p:pic>
        <p:nvPicPr>
          <p:cNvPr id="20" name="Picture 19" descr="A drawing of a face&#10;&#10;Description automatically generated">
            <a:extLst>
              <a:ext uri="{FF2B5EF4-FFF2-40B4-BE49-F238E27FC236}">
                <a16:creationId xmlns:a16="http://schemas.microsoft.com/office/drawing/2014/main" id="{07D8393C-0232-4AFE-B751-43674535BF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4461522" y="5555504"/>
            <a:ext cx="2012766" cy="881072"/>
          </a:xfrm>
          <a:prstGeom prst="rect">
            <a:avLst/>
          </a:prstGeom>
        </p:spPr>
      </p:pic>
      <p:pic>
        <p:nvPicPr>
          <p:cNvPr id="23" name="Picture 22" descr="A picture containing room, curtain&#10;&#10;Description automatically generated">
            <a:extLst>
              <a:ext uri="{FF2B5EF4-FFF2-40B4-BE49-F238E27FC236}">
                <a16:creationId xmlns:a16="http://schemas.microsoft.com/office/drawing/2014/main" id="{B6A85AD3-E348-410B-8315-1BBE278A5C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4680763" y="4005077"/>
            <a:ext cx="1415237" cy="881073"/>
          </a:xfrm>
          <a:prstGeom prst="rect">
            <a:avLst/>
          </a:prstGeom>
        </p:spPr>
      </p:pic>
      <p:pic>
        <p:nvPicPr>
          <p:cNvPr id="27" name="Picture 26" descr="A picture containing blue, parked, train, street&#10;&#10;Description automatically generated">
            <a:extLst>
              <a:ext uri="{FF2B5EF4-FFF2-40B4-BE49-F238E27FC236}">
                <a16:creationId xmlns:a16="http://schemas.microsoft.com/office/drawing/2014/main" id="{0302F573-7710-4D99-B838-C793439F89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4817176" y="2491650"/>
            <a:ext cx="1526909" cy="911831"/>
          </a:xfrm>
          <a:prstGeom prst="rect">
            <a:avLst/>
          </a:prstGeom>
        </p:spPr>
      </p:pic>
      <p:pic>
        <p:nvPicPr>
          <p:cNvPr id="30" name="Picture 2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E84FD3A-359A-4564-8025-22C97D599BE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7"/>
              </a:ext>
            </a:extLst>
          </a:blip>
          <a:stretch>
            <a:fillRect/>
          </a:stretch>
        </p:blipFill>
        <p:spPr>
          <a:xfrm>
            <a:off x="8425628" y="3611218"/>
            <a:ext cx="980923" cy="1024156"/>
          </a:xfrm>
          <a:prstGeom prst="rect">
            <a:avLst/>
          </a:prstGeom>
        </p:spPr>
      </p:pic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FC3C84BB-41A7-453E-AF42-D9F5C2EAFAD8}"/>
              </a:ext>
            </a:extLst>
          </p:cNvPr>
          <p:cNvSpPr txBox="1">
            <a:spLocks/>
          </p:cNvSpPr>
          <p:nvPr/>
        </p:nvSpPr>
        <p:spPr>
          <a:xfrm>
            <a:off x="7770113" y="1383623"/>
            <a:ext cx="3564826" cy="4997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Tempus Sans ITC" panose="04020404030D07020202" pitchFamily="82" charset="0"/>
              </a:rPr>
              <a:t>Differences</a:t>
            </a:r>
          </a:p>
          <a:p>
            <a:endParaRPr lang="en-US" sz="4000" dirty="0">
              <a:latin typeface="Tempus Sans ITC" panose="04020404030D07020202" pitchFamily="82" charset="0"/>
            </a:endParaRPr>
          </a:p>
          <a:p>
            <a:r>
              <a:rPr lang="en-US" sz="4000" dirty="0">
                <a:latin typeface="Tempus Sans ITC" panose="04020404030D07020202" pitchFamily="82" charset="0"/>
              </a:rPr>
              <a:t>Equality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latin typeface="Tempus Sans ITC" panose="04020404030D07020202" pitchFamily="82" charset="0"/>
            </a:endParaRPr>
          </a:p>
          <a:p>
            <a:r>
              <a:rPr lang="en-US" sz="4000" dirty="0">
                <a:latin typeface="Tempus Sans ITC" panose="04020404030D07020202" pitchFamily="82" charset="0"/>
              </a:rPr>
              <a:t>Cooperation</a:t>
            </a:r>
          </a:p>
          <a:p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CFE5934-A72C-4EF4-99C3-03FEF6D9F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353" y="5169135"/>
            <a:ext cx="1284368" cy="127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54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1412B-F57C-4DDA-BD3B-EC2B546B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V.I.P. - Fiction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CB5678-BAD1-448A-9DA0-14798066B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rmAutofit/>
          </a:bodyPr>
          <a:lstStyle/>
          <a:p>
            <a:r>
              <a:rPr lang="en-US" sz="4800" b="1" u="sng" dirty="0"/>
              <a:t>Action</a:t>
            </a:r>
            <a:r>
              <a:rPr lang="en-US" sz="4800" dirty="0"/>
              <a:t> – What is the most important thing the character did?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4800" b="1" u="sng" dirty="0"/>
              <a:t>Feeling</a:t>
            </a:r>
            <a:r>
              <a:rPr lang="en-US" sz="4800" dirty="0"/>
              <a:t> – What is the most important feeling the character had?</a:t>
            </a:r>
          </a:p>
        </p:txBody>
      </p:sp>
    </p:spTree>
    <p:extLst>
      <p:ext uri="{BB962C8B-B14F-4D97-AF65-F5344CB8AC3E}">
        <p14:creationId xmlns:p14="http://schemas.microsoft.com/office/powerpoint/2010/main" val="23953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3D24-DF67-4A0A-8864-1714E2324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2" y="354165"/>
            <a:ext cx="3092117" cy="1196670"/>
          </a:xfrm>
        </p:spPr>
        <p:txBody>
          <a:bodyPr>
            <a:normAutofit/>
          </a:bodyPr>
          <a:lstStyle/>
          <a:p>
            <a:r>
              <a:rPr lang="en-US" sz="3200" dirty="0"/>
              <a:t>Let’s give it a try.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17EC7-2897-44FC-AEE3-CF9CC3A5D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1" y="1859031"/>
            <a:ext cx="3092117" cy="4164164"/>
          </a:xfrm>
        </p:spPr>
        <p:txBody>
          <a:bodyPr>
            <a:normAutofit/>
          </a:bodyPr>
          <a:lstStyle/>
          <a:p>
            <a:r>
              <a:rPr lang="en-US" sz="2400" dirty="0"/>
              <a:t>What is the most important thing the character did?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CB7F449-BDD1-4138-B872-F3049733CD9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1B3CA0-CCAF-4EB6-AE4E-70939C310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25" y="950615"/>
            <a:ext cx="6057900" cy="50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6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3D24-DF67-4A0A-8864-1714E2324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2" y="354165"/>
            <a:ext cx="3092117" cy="1196670"/>
          </a:xfrm>
        </p:spPr>
        <p:txBody>
          <a:bodyPr>
            <a:normAutofit/>
          </a:bodyPr>
          <a:lstStyle/>
          <a:p>
            <a:r>
              <a:rPr lang="en-US" sz="3200" dirty="0"/>
              <a:t>Let’s give it a try.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17EC7-2897-44FC-AEE3-CF9CC3A5D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1" y="1859031"/>
            <a:ext cx="3092117" cy="4164164"/>
          </a:xfrm>
        </p:spPr>
        <p:txBody>
          <a:bodyPr>
            <a:normAutofit/>
          </a:bodyPr>
          <a:lstStyle/>
          <a:p>
            <a:r>
              <a:rPr lang="en-US" sz="2400" dirty="0"/>
              <a:t>What is the most important thing the character did?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Greg chose to visit his grandma instead of attending the party.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CB7F449-BDD1-4138-B872-F3049733C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3512" y="0"/>
            <a:ext cx="7355585" cy="6857999"/>
          </a:xfrm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6D2C8-0E39-400A-8269-21E1ED783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14" y="952500"/>
            <a:ext cx="6057900" cy="50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9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3D24-DF67-4A0A-8864-1714E2324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2" y="354165"/>
            <a:ext cx="3092117" cy="1196670"/>
          </a:xfrm>
        </p:spPr>
        <p:txBody>
          <a:bodyPr>
            <a:normAutofit/>
          </a:bodyPr>
          <a:lstStyle/>
          <a:p>
            <a:r>
              <a:rPr lang="en-US" sz="3200" dirty="0"/>
              <a:t>Let’s give it a try.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17EC7-2897-44FC-AEE3-CF9CC3A5D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1" y="1859031"/>
            <a:ext cx="3092117" cy="4164164"/>
          </a:xfrm>
        </p:spPr>
        <p:txBody>
          <a:bodyPr>
            <a:normAutofit/>
          </a:bodyPr>
          <a:lstStyle/>
          <a:p>
            <a:r>
              <a:rPr lang="en-US" sz="2400" dirty="0"/>
              <a:t>What is the most important feeling the character had?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CB7F449-BDD1-4138-B872-F3049733CD9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1B3CA0-CCAF-4EB6-AE4E-70939C310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25" y="950615"/>
            <a:ext cx="6057900" cy="50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7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3D24-DF67-4A0A-8864-1714E2324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2" y="354165"/>
            <a:ext cx="3092117" cy="1196670"/>
          </a:xfrm>
        </p:spPr>
        <p:txBody>
          <a:bodyPr>
            <a:normAutofit/>
          </a:bodyPr>
          <a:lstStyle/>
          <a:p>
            <a:r>
              <a:rPr lang="en-US" sz="3200" dirty="0"/>
              <a:t>Let’s give it a try.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17EC7-2897-44FC-AEE3-CF9CC3A5D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1" y="1859031"/>
            <a:ext cx="3092117" cy="416416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What is the most important feeling the character had?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Guilty/Conflicted – doesn’t want to upset anyone or miss out.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Happy – happy about his choice and the good feeling he gets from making grandma smile.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CB7F449-BDD1-4138-B872-F3049733CD9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9D99C-353C-475D-B231-25B2DD006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950615"/>
            <a:ext cx="6057900" cy="50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9767125DBC3B49A3B59CFBBED1854C" ma:contentTypeVersion="9" ma:contentTypeDescription="Create a new document." ma:contentTypeScope="" ma:versionID="451649729109acee4bc908dff1218124">
  <xsd:schema xmlns:xsd="http://www.w3.org/2001/XMLSchema" xmlns:xs="http://www.w3.org/2001/XMLSchema" xmlns:p="http://schemas.microsoft.com/office/2006/metadata/properties" xmlns:ns3="d3734a3c-8dab-4588-9345-0d7df9b95a6a" targetNamespace="http://schemas.microsoft.com/office/2006/metadata/properties" ma:root="true" ma:fieldsID="56ec61e1c0ac920fbd6a8591969ed8df" ns3:_="">
    <xsd:import namespace="d3734a3c-8dab-4588-9345-0d7df9b95a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34a3c-8dab-4588-9345-0d7df9b95a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B55911-BA68-4927-899B-719323CC56DA}">
  <ds:schemaRefs>
    <ds:schemaRef ds:uri="http://purl.org/dc/elements/1.1/"/>
    <ds:schemaRef ds:uri="http://schemas.microsoft.com/office/2006/documentManagement/types"/>
    <ds:schemaRef ds:uri="d3734a3c-8dab-4588-9345-0d7df9b95a6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70FBEE-3CF7-44A0-A222-88115E9A3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44C56E-F686-467D-8927-0BC02EC94F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34a3c-8dab-4588-9345-0d7df9b95a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835</TotalTime>
  <Words>388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Bradley Hand ITC</vt:lpstr>
      <vt:lpstr>Gill Sans MT</vt:lpstr>
      <vt:lpstr>Impact</vt:lpstr>
      <vt:lpstr>Juice ITC</vt:lpstr>
      <vt:lpstr>Snap ITC</vt:lpstr>
      <vt:lpstr>Tempus Sans ITC</vt:lpstr>
      <vt:lpstr>Badge</vt:lpstr>
      <vt:lpstr>Theme</vt:lpstr>
      <vt:lpstr>What is a story Theme?   </vt:lpstr>
      <vt:lpstr>Here are some common Themes in fiction stories.</vt:lpstr>
      <vt:lpstr>And there are so many more!   Just think Lifeskills!</vt:lpstr>
      <vt:lpstr>V.I.P. - Fiction</vt:lpstr>
      <vt:lpstr>Let’s give it a try.</vt:lpstr>
      <vt:lpstr>Let’s give it a try.</vt:lpstr>
      <vt:lpstr>Let’s give it a try.</vt:lpstr>
      <vt:lpstr>Let’s give it a try.</vt:lpstr>
      <vt:lpstr>Let’s give it a try.</vt:lpstr>
      <vt:lpstr>Theme is a multiple meaning word…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Ideas</dc:title>
  <dc:creator>Lora Pilarski</dc:creator>
  <cp:lastModifiedBy>Nicole Arini</cp:lastModifiedBy>
  <cp:revision>6</cp:revision>
  <dcterms:created xsi:type="dcterms:W3CDTF">2020-05-18T02:04:22Z</dcterms:created>
  <dcterms:modified xsi:type="dcterms:W3CDTF">2020-06-03T15:58:36Z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0x010100FD9767125DBC3B49A3B59CFBBED1854C</vt:lpwstr>
  </property>
</Properties>
</file>